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8" r:id="rId22"/>
    <p:sldId id="275" r:id="rId23"/>
    <p:sldId id="279" r:id="rId24"/>
    <p:sldId id="277"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954" autoAdjust="0"/>
  </p:normalViewPr>
  <p:slideViewPr>
    <p:cSldViewPr snapToGrid="0">
      <p:cViewPr>
        <p:scale>
          <a:sx n="26" d="100"/>
          <a:sy n="26" d="100"/>
        </p:scale>
        <p:origin x="1204" y="92"/>
      </p:cViewPr>
      <p:guideLst/>
    </p:cSldViewPr>
  </p:slideViewPr>
  <p:notesTextViewPr>
    <p:cViewPr>
      <p:scale>
        <a:sx n="1" d="1"/>
        <a:sy n="1" d="1"/>
      </p:scale>
      <p:origin x="0" y="0"/>
    </p:cViewPr>
  </p:notesTextViewPr>
  <p:sorterViewPr>
    <p:cViewPr>
      <p:scale>
        <a:sx n="70" d="100"/>
        <a:sy n="70" d="100"/>
      </p:scale>
      <p:origin x="0" y="-16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0C3D-4D66-89B1-7934544A06AA}"/>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B8D5-4961-A160-46154FE12295}"/>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33DC-49DA-AFB7-9DAC55A87FC1}"/>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Continuous development aims to help us achieve better </a:t>
            </a:r>
            <a:r>
              <a:rPr b="1"/>
              <a:t>code quality </a:t>
            </a:r>
            <a:r>
              <a:t>(fewer bugs, or at least reduce their impact) </a:t>
            </a:r>
            <a:r>
              <a:rPr b="1"/>
              <a:t>and development velocity </a:t>
            </a:r>
            <a:r>
              <a:t>(get features out to customers faster) by creating </a:t>
            </a:r>
            <a:r>
              <a:rPr b="1" i="1"/>
              <a:t>frequent, fast feedback loops at each stage of the development process</a:t>
            </a:r>
            <a:r>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Continuous development represents a process like agile, but distinguished by frequent feedback, which aims to help us to “</a:t>
            </a:r>
            <a:r>
              <a:rPr b="1">
                <a:solidFill>
                  <a:srgbClr val="FF0000"/>
                </a:solidFill>
              </a:rPr>
              <a:t>shift left</a:t>
            </a:r>
            <a:r>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6641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We’ll look at a few examples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next process that we will discuss is code review, which is a process that takes place when introducing new code into a shared repository.</a:t>
            </a:r>
          </a:p>
          <a:p>
            <a:pPr defTabSz="457200">
              <a:lnSpc>
                <a:spcPct val="117999"/>
              </a:lnSpc>
              <a:defRPr sz="2200">
                <a:latin typeface="Helvetica Neue"/>
                <a:ea typeface="Helvetica Neue"/>
                <a:cs typeface="Helvetica Neue"/>
                <a:sym typeface="Helvetica Neue"/>
              </a:defRPr>
            </a:pPr>
            <a:r>
              <a:rPr dirty="0"/>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81000" y="685800"/>
            <a:ext cx="60960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This s</a:t>
            </a:r>
            <a:r>
              <a:rPr dirty="0"/>
              <a:t>tudy compared </a:t>
            </a:r>
            <a:r>
              <a:rPr lang="en-US" dirty="0"/>
              <a:t>efficacy of </a:t>
            </a:r>
            <a:r>
              <a:rPr dirty="0"/>
              <a:t>code reviews</a:t>
            </a:r>
            <a:r>
              <a:rPr lang="en-US" dirty="0"/>
              <a:t> where the authors claim to have </a:t>
            </a:r>
            <a:r>
              <a:rPr dirty="0"/>
              <a:t>previously reviewed </a:t>
            </a:r>
            <a:r>
              <a:rPr lang="en-US" dirty="0"/>
              <a:t>the code </a:t>
            </a:r>
            <a:r>
              <a:rPr dirty="0"/>
              <a:t>(“with preparation”) </a:t>
            </a:r>
            <a:r>
              <a:rPr lang="en-US" dirty="0"/>
              <a:t>vs. </a:t>
            </a:r>
            <a:r>
              <a:rPr dirty="0"/>
              <a:t> those where authors </a:t>
            </a:r>
            <a:r>
              <a:rPr lang="en-US" dirty="0"/>
              <a:t>do not claim they have done a self-review</a:t>
            </a:r>
            <a:r>
              <a:rPr dirty="0"/>
              <a:t> (“without preparation”)</a:t>
            </a:r>
            <a:r>
              <a:rPr lang="en-US" dirty="0"/>
              <a:t>.   Even if developers pre-review their code, many defects were still found in the peer review.</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 formal code inspection is a heavyweight process, usually called for by strict standards and there’s a detailed paper trail to be produced. Might still be performed in high-assurance domains like avionics (?)</a:t>
            </a:r>
            <a:r>
              <a:rPr lang="en-US" dirty="0"/>
              <a:t>.</a:t>
            </a:r>
          </a:p>
          <a:p>
            <a:endParaRPr lang="en-US" dirty="0"/>
          </a:p>
          <a:p>
            <a:r>
              <a:rPr lang="en-US" dirty="0"/>
              <a:t>We will concentrate on code review, not code inspection.</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Discussion Question: Who should do a code review? Internal or external people?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(Figure on right shows the different roles of team members in black, with the benefits/goals of each reviewer in colors)</a:t>
            </a:r>
            <a:endParaRPr lang="en-US" dirty="0"/>
          </a:p>
          <a:p>
            <a:endParaRPr lang="en-US" dirty="0"/>
          </a:p>
          <a:p>
            <a:r>
              <a:rPr lang="en-US" dirty="0"/>
              <a:t>&lt;Discussion question: which of these do you think is most important?  Why?</a:t>
            </a:r>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Here’s what a survey of developers thought were the major benefits of code review.</a:t>
            </a:r>
          </a:p>
          <a:p>
            <a:endParaRPr lang="en-US" dirty="0"/>
          </a:p>
          <a:p>
            <a:r>
              <a:rPr lang="en-US" dirty="0"/>
              <a:t>Code reviews are also helpful for checking</a:t>
            </a:r>
            <a:r>
              <a:rPr dirty="0"/>
              <a:t> quality attributes that are hard to automatically check</a:t>
            </a:r>
            <a:r>
              <a:rPr lang="en-US" dirty="0"/>
              <a:t> such as:</a:t>
            </a:r>
            <a:r>
              <a:rPr dirty="0"/>
              <a:t> security, compliance, </a:t>
            </a:r>
            <a:r>
              <a:rPr lang="en-US" dirty="0"/>
              <a:t>and </a:t>
            </a:r>
            <a:r>
              <a:rPr dirty="0"/>
              <a:t>scalability</a:t>
            </a:r>
            <a:r>
              <a:rPr lang="en-US" dirty="0"/>
              <a:t>.   (This might be covered under “code improvement”, but we’d have to go back and look at the original study to know for sure.)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can we get the benefits of code reviews as our project (and our teams) scale up?  </a:t>
            </a:r>
          </a:p>
          <a:p>
            <a:endParaRPr lang="en-US" dirty="0"/>
          </a:p>
          <a:p>
            <a:r>
              <a:rPr lang="en-US" dirty="0"/>
              <a:t>Here is how they do it at Google.  Why Google?– because they are Very Large, and because they are public about their processes (unlike many other large shops).</a:t>
            </a:r>
          </a:p>
          <a:p>
            <a:endParaRPr lang="en-US" dirty="0"/>
          </a:p>
          <a:p>
            <a:r>
              <a:rPr lang="en-US" dirty="0"/>
              <a:t>&lt;Read Slide&gt;</a:t>
            </a:r>
          </a:p>
        </p:txBody>
      </p:sp>
    </p:spTree>
    <p:extLst>
      <p:ext uri="{BB962C8B-B14F-4D97-AF65-F5344CB8AC3E}">
        <p14:creationId xmlns:p14="http://schemas.microsoft.com/office/powerpoint/2010/main" val="534344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endParaRPr lang="en-US" dirty="0"/>
          </a:p>
          <a:p>
            <a:endParaRPr lang="en-US" dirty="0"/>
          </a:p>
          <a:p>
            <a:r>
              <a:rPr lang="en-US" dirty="0"/>
              <a:t>This is the kind of thing we expect to see happening in your team projects.</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xfrm>
            <a:off x="381000" y="685800"/>
            <a:ext cx="6096000" cy="3429000"/>
          </a:xfrm>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CI and code review can help us flatten this curve of defect cost over time. However, what do we do about defects that get into production code. For example, how do we decrease the cost to address:</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Can we develop a process to detect these defects and resolve them before they have a greater impact?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Mantra:  “Doing the simple thing first”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Here’s another company that has been somewhat famous for its deployment philosophy. Why was Knight capital’s deployment error such a costly mistake? How could we have made it better?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Example: apple gives their employees iphone for testing. Slack/facebook employees are “forced” to be part of beta testing. We use internal developers to serve as testers.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381000" y="685800"/>
            <a:ext cx="6096000" cy="3429000"/>
          </a:xfrm>
          <a:prstGeom prst="rect">
            <a:avLst/>
          </a:prstGeom>
        </p:spPr>
        <p:txBody>
          <a:bodyPr/>
          <a:lstStyle/>
          <a:p>
            <a:endParaRPr/>
          </a:p>
        </p:txBody>
      </p:sp>
      <p:sp>
        <p:nvSpPr>
          <p:cNvPr id="57" name="Shape 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first process that we’ll talk about is called “continuous integration”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agile development, the developers will be responsible for writing (and running) their own tests, but it is not necessarily the case that developers are held responsible for operating the service. We might have a fully separate team responsible for that.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(read slide). Important bit is that there is latency to get to production – start dogfooding right away, but not release to public</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Facebook re-architected their release process. (pause to read quote)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Dashboards that aggregate multiple KPIs into one place allow a human operator to gather insights by putting in one place all of the kinds of metrics that we just saw.</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Once data like this is being tracked, it’s easier to gain high-level insights by plotting it and using an interactive interface to query it. This screenshot is taken from an open-source analytics and interactive visualization product called InfluxDB.</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In a real production scenario, we probably want to automate even more of a response than simply sending a notification.</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an example of application-level monitoring in practice, from Netflix. These monitoring graphs plot SPS, which is Netflix’s key business metric: “Stream starts per second” - can a user actually watch what they want to watch.</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Once we have business-level metrics defined (like SPS/stream starts per second in Netflix’s case), we can even use these technologies to perform usability/acceptance testing. </a:t>
            </a:r>
          </a:p>
          <a:p>
            <a:pPr defTabSz="457200">
              <a:lnSpc>
                <a:spcPct val="117999"/>
              </a:lnSpc>
              <a:defRPr sz="2200">
                <a:latin typeface="Helvetica Neue"/>
                <a:ea typeface="Helvetica Neue"/>
                <a:cs typeface="Helvetica Neue"/>
                <a:sym typeface="Helvetica Neue"/>
              </a:defRPr>
            </a:pPr>
            <a:r>
              <a:t>The core idea to these kinds of tests is that it is possible to test how well a software product is providing business value.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 traditional approach to perform this kind of testing is to run focus groups: try to recruit a representative sample of your customers, and then observe them using your product, ask them questions, etc in order to etermine how well it works for them. This is a relatively slow process, because you need to recruit a panel and run the study and analyze the results… and then try to draw insights from what might be a relatively small sample size. A/B testing lets you run tests comparing two implementations of a piece of software with your real users almost instantly.</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Facebook scales this A/B testing approach to what they call a “N=10^9 user study (N=1 trillion)”. A/B testing is performed constantly at Facebook, and they even constructed an open source tool for doing so.</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For example, this tool could be used to determine which of these three “post” buttons encourages users to post the most on Facebook. How do you know which will work the best? You could come up with some theories. Or, you could do a controlled study, where huge samples of users are shown these different options, their behavior is logged, and results are automatically analyzed.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One of the key features of this tool is to be able to automatically segment the audience (think about diverse users – would not want to for example only one variant to one population) and collect results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Basically doing a psychology experiment - try to avoid being evil (“show users sad posts, does that make them sad?”).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noRot="1" noChangeAspect="1"/>
          </p:cNvSpPr>
          <p:nvPr>
            <p:ph type="sldImg"/>
          </p:nvPr>
        </p:nvSpPr>
        <p:spPr>
          <a:prstGeom prst="rect">
            <a:avLst/>
          </a:prstGeom>
        </p:spPr>
        <p:txBody>
          <a:bodyPr/>
          <a:lstStyle/>
          <a:p>
            <a:endParaRPr/>
          </a:p>
        </p:txBody>
      </p:sp>
      <p:sp>
        <p:nvSpPr>
          <p:cNvPr id="458" name="Shape 45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Example for a quick experiment - divide people randomly, show different post buttons. Independent variable is color, size of button. Could try lots of combinations too.</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noRot="1" noChangeAspect="1"/>
          </p:cNvSpPr>
          <p:nvPr>
            <p:ph type="sldImg"/>
          </p:nvPr>
        </p:nvSpPr>
        <p:spPr>
          <a:prstGeom prst="rect">
            <a:avLst/>
          </a:prstGeom>
        </p:spPr>
        <p:txBody>
          <a:bodyPr/>
          <a:lstStyle/>
          <a:p>
            <a:endParaRPr/>
          </a:p>
        </p:txBody>
      </p:sp>
      <p:sp>
        <p:nvSpPr>
          <p:cNvPr id="466" name="Shape 46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Part of what is so neat about automating an experiment like this is that the software can automatically evaluate *many* design alternatives. For example, we could try all gradients of color from blue to green, and all gradients of size from small to large.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Just like how we can use CI and monitoring to automate reporting of KPIs, reporting results of studies like this “does the bigger button get more clicks?” can be fully automated too.</a:t>
            </a:r>
          </a:p>
          <a:p>
            <a:pPr defTabSz="457200">
              <a:lnSpc>
                <a:spcPct val="117999"/>
              </a:lnSpc>
              <a:defRPr sz="2200">
                <a:latin typeface="Helvetica Neue"/>
                <a:ea typeface="Helvetica Neue"/>
                <a:cs typeface="Helvetica Neue"/>
                <a:sym typeface="Helvetica Neue"/>
              </a:defRPr>
            </a:pPr>
            <a:r>
              <a:t>The platform takes the exposures (what variants were shown) + metrics (what we are observing) and then evaluates our KPI (in this case, number of posts). This visualization shows that there was a slight decrease in the number of posts between the control (existing condition) and the proposed changed button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t>Why, why why why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xfrm>
            <a:off x="381000" y="685800"/>
            <a:ext cx="6096000" cy="3429000"/>
          </a:xfrm>
          <a:prstGeom prst="rect">
            <a:avLst/>
          </a:prstGeom>
        </p:spPr>
        <p:txBody>
          <a:bodyPr/>
          <a:lstStyle/>
          <a:p>
            <a:endParaRPr/>
          </a:p>
        </p:txBody>
      </p:sp>
      <p:sp>
        <p:nvSpPr>
          <p:cNvPr id="95" name="Shape 9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Here’s a screenshot of a continuous integration pipeline from an open source project, Facebook’s presto database.</a:t>
            </a:r>
          </a:p>
          <a:p>
            <a:pPr defTabSz="457200">
              <a:lnSpc>
                <a:spcPct val="117999"/>
              </a:lnSpc>
              <a:defRPr sz="2200">
                <a:latin typeface="Helvetica Neue"/>
                <a:ea typeface="Helvetica Neue"/>
                <a:cs typeface="Helvetica Neue"/>
                <a:sym typeface="Helvetica Neue"/>
              </a:defRPr>
            </a:pPr>
            <a:r>
              <a:rPr dirty="0"/>
              <a:t>Point out: Run on pull request, runs multiple jobs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github.com/neu-se/CONFETTI/ac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www.fastcompany.com/3047642/do-the-simple-thing-first-the-engineering-behind-instagram"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www.slideshare.net/optimizely/opti-con-2014-automated-experimentation-at-sca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www.slideshare.net/optimizely/opti-con-2014-automated-experimentation-at-scale"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www.slideshare.net/optimizely/opti-con-2014-automated-experimentation-at-scale"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hyperlink" Target="https://www.slideshare.net/optimizely/opti-con-2014-automated-experimentation-at-scale"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t>Example CI Pipeline - TravisCI</a:t>
            </a:r>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99" name="Image" descr="Image"/>
          <p:cNvPicPr>
            <a:picLocks noChangeAspect="1"/>
          </p:cNvPicPr>
          <p:nvPr/>
        </p:nvPicPr>
        <p:blipFill>
          <a:blip r:embed="rId3"/>
          <a:stretch>
            <a:fillRect/>
          </a:stretch>
        </p:blipFill>
        <p:spPr>
          <a:xfrm>
            <a:off x="3097396" y="2415253"/>
            <a:ext cx="19162854" cy="15688671"/>
          </a:xfrm>
          <a:prstGeom prst="rect">
            <a:avLst/>
          </a:prstGeom>
          <a:ln w="12700">
            <a:miter lim="400000"/>
          </a:ln>
        </p:spPr>
      </p:pic>
      <p:sp>
        <p:nvSpPr>
          <p:cNvPr id="10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t>CI In Practice: autograder</a:t>
            </a:r>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t>Attributes of effective CI processes</a:t>
            </a:r>
          </a:p>
        </p:txBody>
      </p:sp>
      <p:sp>
        <p:nvSpPr>
          <p:cNvPr id="113" name="Slide Subtitle"/>
          <p:cNvSpPr txBox="1">
            <a:spLocks noGrp="1"/>
          </p:cNvSpPr>
          <p:nvPr>
            <p:ph type="body" idx="1"/>
          </p:nvPr>
        </p:nvSpPr>
        <p:spPr>
          <a:xfrm>
            <a:off x="429699" y="1753618"/>
            <a:ext cx="15268741" cy="10208764"/>
          </a:xfrm>
          <a:prstGeom prst="rect">
            <a:avLst/>
          </a:prstGeom>
        </p:spPr>
        <p:txBody>
          <a:bodyPr/>
          <a:lstStyle/>
          <a:p>
            <a:pPr marL="685800" indent="-685800">
              <a:buFont typeface="Arial" panose="020B0604020202020204" pitchFamily="34" charset="0"/>
              <a:buChar char="•"/>
            </a:pPr>
            <a:r>
              <a:rPr dirty="0"/>
              <a:t>Do not allow builds to remain broken for a long time</a:t>
            </a:r>
          </a:p>
          <a:p>
            <a:pPr marL="685800" indent="-685800">
              <a:buFont typeface="Arial" panose="020B0604020202020204" pitchFamily="34" charset="0"/>
              <a:buChar char="•"/>
            </a:pPr>
            <a:r>
              <a:rPr dirty="0"/>
              <a:t>CI should run for every change</a:t>
            </a:r>
          </a:p>
          <a:p>
            <a:pPr marL="685800" indent="-685800">
              <a:buFont typeface="Arial" panose="020B0604020202020204" pitchFamily="34" charset="0"/>
              <a:buChar char="•"/>
            </a:pPr>
            <a:r>
              <a:rPr dirty="0"/>
              <a:t>CI should be fast, providing feedback within minutes or hours</a:t>
            </a:r>
          </a:p>
          <a:p>
            <a:pPr marL="685800" indent="-685800">
              <a:buFont typeface="Arial" panose="020B0604020202020204" pitchFamily="34" charset="0"/>
              <a:buChar char="•"/>
            </a:pPr>
            <a:r>
              <a:rPr dirty="0"/>
              <a:t>CI should not completely replace pre-commit testing</a:t>
            </a:r>
          </a:p>
        </p:txBody>
      </p:sp>
      <p:pic>
        <p:nvPicPr>
          <p:cNvPr id="114" name="Image" descr="Image"/>
          <p:cNvPicPr>
            <a:picLocks noChangeAspect="1"/>
          </p:cNvPicPr>
          <p:nvPr/>
        </p:nvPicPr>
        <p:blipFill>
          <a:blip r:embed="rId3"/>
          <a:srcRect r="27608"/>
          <a:stretch>
            <a:fillRect/>
          </a:stretch>
        </p:blipFill>
        <p:spPr>
          <a:xfrm>
            <a:off x="15698440" y="9175911"/>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3704537"/>
            <a:ext cx="8137139" cy="4705255"/>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t>How do we apply continuous integration?</a:t>
            </a:r>
          </a:p>
        </p:txBody>
      </p:sp>
      <p:sp>
        <p:nvSpPr>
          <p:cNvPr id="118" name="Testing the right things at the right time"/>
          <p:cNvSpPr txBox="1">
            <a:spLocks noGrp="1"/>
          </p:cNvSpPr>
          <p:nvPr>
            <p:ph type="body" idx="1"/>
          </p:nvPr>
        </p:nvSpPr>
        <p:spPr>
          <a:prstGeom prst="rect">
            <a:avLst/>
          </a:prstGeom>
        </p:spPr>
        <p:txBody>
          <a:bodyPr/>
          <a:lstStyle/>
          <a:p>
            <a:r>
              <a:t>Testing the right things at the right time</a:t>
            </a:r>
          </a:p>
          <a:p>
            <a:pPr lvl="1"/>
            <a:r>
              <a:t>Do we integrate changes immediately, or do a pre-commit test?</a:t>
            </a:r>
          </a:p>
          <a:p>
            <a:pPr lvl="1"/>
            <a:r>
              <a:t>Which tests do we run when we integrate?</a:t>
            </a:r>
          </a:p>
          <a:p>
            <a:pPr lvl="1"/>
            <a:r>
              <a:t>How do we compose the system under test at each point?</a:t>
            </a:r>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p>
            <a:r>
              <a:t>Use scalable cloud resources for CI</a:t>
            </a:r>
          </a:p>
        </p:txBody>
      </p:sp>
      <p:sp>
        <p:nvSpPr>
          <p:cNvPr id="151" name="Text Placeholder 2"/>
          <p:cNvSpPr txBox="1">
            <a:spLocks noGrp="1"/>
          </p:cNvSpPr>
          <p:nvPr>
            <p:ph type="body" idx="1"/>
          </p:nvPr>
        </p:nvSpPr>
        <p:spPr>
          <a:prstGeom prst="rect">
            <a:avLst/>
          </a:prstGeom>
        </p:spPr>
        <p:txBody>
          <a:bodyPr/>
          <a:lstStyle/>
          <a:p>
            <a:r>
              <a:t>Example: Developing a Fuzzer</a:t>
            </a:r>
          </a:p>
          <a:p>
            <a:pPr lvl="1"/>
            <a:r>
              <a:rPr i="1"/>
              <a:t>Fuzzers</a:t>
            </a:r>
            <a:r>
              <a:t> automatically generate inputs to programs that cover code and reveal bugs</a:t>
            </a:r>
          </a:p>
          <a:p>
            <a:pPr lvl="1"/>
            <a:r>
              <a:t>Fuzzers are non-deterministic: to evaluate with confidence, need repeated, long-running trials</a:t>
            </a:r>
          </a:p>
          <a:p>
            <a:pPr lvl="1"/>
            <a:r>
              <a:t>Evaluating fuzzers is time consuming, determining which changes impact performance is confusing</a:t>
            </a:r>
          </a:p>
          <a:p>
            <a:pPr lvl="1"/>
            <a:r>
              <a:t>How to run experiments in the cloud?</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439308" y="3472393"/>
            <a:ext cx="12149602" cy="11137136"/>
          </a:xfrm>
          <a:prstGeom prst="rect">
            <a:avLst/>
          </a:prstGeom>
          <a:ln w="12700">
            <a:miter lim="400000"/>
          </a:ln>
        </p:spPr>
      </p:pic>
      <p:sp>
        <p:nvSpPr>
          <p:cNvPr id="163" name="Title 1"/>
          <p:cNvSpPr txBox="1">
            <a:spLocks noGrp="1"/>
          </p:cNvSpPr>
          <p:nvPr>
            <p:ph type="title"/>
          </p:nvPr>
        </p:nvSpPr>
        <p:spPr>
          <a:prstGeom prst="rect">
            <a:avLst/>
          </a:prstGeom>
        </p:spPr>
        <p:txBody>
          <a:bodyPr/>
          <a:lstStyle/>
          <a:p>
            <a:r>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t>CI in practice</a:t>
            </a:r>
          </a:p>
        </p:txBody>
      </p:sp>
      <p:sp>
        <p:nvSpPr>
          <p:cNvPr id="171" name="Large scale example: Google TAP"/>
          <p:cNvSpPr txBox="1">
            <a:spLocks noGrp="1"/>
          </p:cNvSpPr>
          <p:nvPr>
            <p:ph type="body" idx="1"/>
          </p:nvPr>
        </p:nvSpPr>
        <p:spPr>
          <a:prstGeom prst="rect">
            <a:avLst/>
          </a:prstGeom>
        </p:spPr>
        <p:txBody>
          <a:bodyPr/>
          <a:lstStyle/>
          <a:p>
            <a:r>
              <a:rPr dirty="0"/>
              <a:t>Large scale example: Google TAP</a:t>
            </a:r>
          </a:p>
          <a:p>
            <a:pPr lvl="1"/>
            <a:r>
              <a:rPr dirty="0"/>
              <a:t>50,000 unique changes per-day, 4 billion test cases per-day</a:t>
            </a:r>
          </a:p>
          <a:p>
            <a:pPr lvl="1"/>
            <a:r>
              <a:rPr dirty="0"/>
              <a:t>Pre-submit optimization: run fast tests for each individual change (before code review). </a:t>
            </a:r>
            <a:br>
              <a:rPr dirty="0"/>
            </a:br>
            <a:r>
              <a:rPr dirty="0"/>
              <a:t>Block merge if they fail.</a:t>
            </a:r>
          </a:p>
          <a:p>
            <a:pPr lvl="1"/>
            <a:r>
              <a:rPr dirty="0"/>
              <a:t>Then: run all affected tests; “build cop” monitors and acts immediately to roll-back or fix</a:t>
            </a:r>
          </a:p>
          <a:p>
            <a:pPr lvl="1"/>
            <a:r>
              <a:rPr dirty="0"/>
              <a:t>Build cop monitors integration test runs</a:t>
            </a:r>
          </a:p>
          <a:p>
            <a:pPr lvl="1"/>
            <a:r>
              <a:rPr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ost to Fix a Defect Over Time"/>
          <p:cNvSpPr txBox="1">
            <a:spLocks noGrp="1"/>
          </p:cNvSpPr>
          <p:nvPr>
            <p:ph type="title"/>
          </p:nvPr>
        </p:nvSpPr>
        <p:spPr>
          <a:prstGeom prst="rect">
            <a:avLst/>
          </a:prstGeom>
        </p:spPr>
        <p:txBody>
          <a:bodyPr/>
          <a:lstStyle/>
          <a:p>
            <a:r>
              <a:t>Cost to fix a defect over time</a:t>
            </a:r>
          </a:p>
        </p:txBody>
      </p:sp>
      <p:sp>
        <p:nvSpPr>
          <p:cNvPr id="177" name="Rough estimate"/>
          <p:cNvSpPr txBox="1">
            <a:spLocks noGrp="1"/>
          </p:cNvSpPr>
          <p:nvPr>
            <p:ph type="body" idx="1"/>
          </p:nvPr>
        </p:nvSpPr>
        <p:spPr>
          <a:prstGeom prst="rect">
            <a:avLst/>
          </a:prstGeom>
        </p:spPr>
        <p:txBody>
          <a:bodyPr/>
          <a:lstStyle/>
          <a:p>
            <a:r>
              <a:t>Rough estimate</a:t>
            </a:r>
          </a:p>
        </p:txBody>
      </p:sp>
      <p:graphicFrame>
        <p:nvGraphicFramePr>
          <p:cNvPr id="178"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179" name="Line"/>
          <p:cNvSpPr/>
          <p:nvPr/>
        </p:nvSpPr>
        <p:spPr>
          <a:xfrm>
            <a:off x="12764776" y="6184612"/>
            <a:ext cx="1256537" cy="2582290"/>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180" name="Old feedback loop: do this infrequently New feedback loop: do this continuously"/>
          <p:cNvSpPr txBox="1"/>
          <p:nvPr/>
        </p:nvSpPr>
        <p:spPr>
          <a:xfrm>
            <a:off x="6247681" y="5421796"/>
            <a:ext cx="6426887" cy="1055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7">
              <a:defRPr sz="3100" b="1">
                <a:latin typeface="Helvetica Neue"/>
                <a:ea typeface="Helvetica Neue"/>
                <a:cs typeface="Helvetica Neue"/>
                <a:sym typeface="Helvetica Neue"/>
              </a:defRPr>
            </a:pPr>
            <a:r>
              <a:t>Code Review is a process of</a:t>
            </a:r>
          </a:p>
          <a:p>
            <a:pPr defTabSz="2438337">
              <a:defRPr sz="3100" b="1">
                <a:latin typeface="Helvetica Neue"/>
                <a:ea typeface="Helvetica Neue"/>
                <a:cs typeface="Helvetica Neue"/>
                <a:sym typeface="Helvetica Neue"/>
              </a:defRPr>
            </a:pPr>
            <a:r>
              <a:t>reading and commenting on code</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txBox="1">
            <a:spLocks noGrp="1"/>
          </p:cNvSpPr>
          <p:nvPr>
            <p:ph type="title"/>
          </p:nvPr>
        </p:nvSpPr>
        <p:spPr>
          <a:prstGeom prst="rect">
            <a:avLst/>
          </a:prstGeom>
        </p:spPr>
        <p:txBody>
          <a:bodyPr/>
          <a:lstStyle/>
          <a:p>
            <a:r>
              <a:t>Code review should be a formal process</a:t>
            </a:r>
          </a:p>
        </p:txBody>
      </p:sp>
      <p:sp>
        <p:nvSpPr>
          <p:cNvPr id="185" name="Slide Subtitle"/>
          <p:cNvSpPr txBox="1">
            <a:spLocks noGrp="1"/>
          </p:cNvSpPr>
          <p:nvPr>
            <p:ph type="body" idx="1"/>
          </p:nvPr>
        </p:nvSpPr>
        <p:spPr>
          <a:prstGeom prst="rect">
            <a:avLst/>
          </a:prstGeom>
        </p:spPr>
        <p:txBody>
          <a:bodyPr/>
          <a:lstStyle/>
          <a:p>
            <a:r>
              <a:rPr dirty="0"/>
              <a:t>A code review is the process in which the code’s author explains it to peers:</a:t>
            </a:r>
          </a:p>
          <a:p>
            <a:pPr lvl="1"/>
            <a:r>
              <a:rPr dirty="0"/>
              <a:t>What should it do?</a:t>
            </a:r>
          </a:p>
          <a:p>
            <a:pPr lvl="1"/>
            <a:r>
              <a:rPr dirty="0"/>
              <a:t>How does it do it?</a:t>
            </a:r>
          </a:p>
          <a:p>
            <a:pPr lvl="1"/>
            <a:r>
              <a:rPr dirty="0"/>
              <a:t>How confident are we in it?</a:t>
            </a:r>
          </a:p>
          <a:p>
            <a:pPr lvl="1"/>
            <a:r>
              <a:rPr dirty="0"/>
              <a:t>What are results of running tests?</a:t>
            </a:r>
          </a:p>
          <a:p>
            <a:r>
              <a:rPr dirty="0"/>
              <a:t>A code review often concerns a code change (“diff”)</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lstStyle/>
          <a:p>
            <a:r>
              <a:t>By the end of this lesson,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prstGeom prst="rect">
            <a:avLst/>
          </a:prstGeom>
        </p:spPr>
        <p:txBody>
          <a:bodyPr/>
          <a:lstStyle/>
          <a:p>
            <a:r>
              <a:rPr dirty="0"/>
              <a:t>Self-</a:t>
            </a:r>
            <a:r>
              <a:rPr lang="en-US" dirty="0"/>
              <a:t>r</a:t>
            </a:r>
            <a:r>
              <a:rPr dirty="0"/>
              <a:t>eview is no substitute </a:t>
            </a:r>
            <a:r>
              <a:rPr lang="en-US" dirty="0"/>
              <a:t>for</a:t>
            </a:r>
            <a:r>
              <a:rPr dirty="0"/>
              <a:t> peer review</a:t>
            </a:r>
          </a:p>
        </p:txBody>
      </p:sp>
      <p:sp>
        <p:nvSpPr>
          <p:cNvPr id="193" name="300 reviews at Cisco in 2006"/>
          <p:cNvSpPr txBox="1"/>
          <p:nvPr/>
        </p:nvSpPr>
        <p:spPr>
          <a:xfrm>
            <a:off x="420039" y="1645662"/>
            <a:ext cx="21879562" cy="934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lstStyle/>
          <a:p>
            <a:r>
              <a:t>Study of 300 reviews at Cisco in 2006</a:t>
            </a:r>
          </a:p>
        </p:txBody>
      </p:sp>
      <p:sp>
        <p:nvSpPr>
          <p:cNvPr id="194" name="“Best Kept Secrets of Peer Code Review”, Jason Cohen, SmartBear Software, 2006"/>
          <p:cNvSpPr txBox="1"/>
          <p:nvPr/>
        </p:nvSpPr>
        <p:spPr>
          <a:xfrm>
            <a:off x="6794532" y="13130687"/>
            <a:ext cx="9446482"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195" name="Image" descr="Image"/>
          <p:cNvPicPr>
            <a:picLocks noChangeAspect="1"/>
          </p:cNvPicPr>
          <p:nvPr/>
        </p:nvPicPr>
        <p:blipFill>
          <a:blip r:embed="rId3"/>
          <a:stretch>
            <a:fillRect/>
          </a:stretch>
        </p:blipFill>
        <p:spPr>
          <a:xfrm>
            <a:off x="5218774" y="3328873"/>
            <a:ext cx="13136993" cy="9380566"/>
          </a:xfrm>
          <a:prstGeom prst="rect">
            <a:avLst/>
          </a:prstGeom>
          <a:ln w="12700">
            <a:miter lim="400000"/>
          </a:ln>
        </p:spPr>
      </p:pic>
      <p:sp>
        <p:nvSpPr>
          <p:cNvPr id="196" name="Even if developers pre-review their code, many defects still found in peer review"/>
          <p:cNvSpPr txBox="1"/>
          <p:nvPr/>
        </p:nvSpPr>
        <p:spPr>
          <a:xfrm>
            <a:off x="6424440" y="12584128"/>
            <a:ext cx="10725659" cy="41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b="1">
                <a:solidFill>
                  <a:srgbClr val="5E5E5E"/>
                </a:solidFill>
                <a:latin typeface="Helvetica Neue"/>
                <a:ea typeface="Helvetica Neue"/>
                <a:cs typeface="Helvetica Neue"/>
                <a:sym typeface="Helvetica Neue"/>
              </a:defRPr>
            </a:lvl1pPr>
          </a:lstStyle>
          <a:p>
            <a:r>
              <a:t>Even if developers pre-review their code, many defects still found in peer review</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xfrm>
            <a:off x="374697" y="-236827"/>
            <a:ext cx="23730801" cy="1620784"/>
          </a:xfrm>
          <a:prstGeom prst="rect">
            <a:avLst/>
          </a:prstGeom>
        </p:spPr>
        <p:txBody>
          <a:bodyPr/>
          <a:lstStyle/>
          <a:p>
            <a:r>
              <a:rPr lang="en-US" dirty="0"/>
              <a:t>Code Reviews Descend from Code Inspection</a:t>
            </a:r>
            <a:endParaRPr dirty="0"/>
          </a:p>
        </p:txBody>
      </p:sp>
      <p:sp>
        <p:nvSpPr>
          <p:cNvPr id="207" name="Slide Subtitle"/>
          <p:cNvSpPr txBox="1">
            <a:spLocks noGrp="1"/>
          </p:cNvSpPr>
          <p:nvPr>
            <p:ph type="body" idx="1"/>
          </p:nvPr>
        </p:nvSpPr>
        <p:spPr>
          <a:xfrm>
            <a:off x="484700" y="2150076"/>
            <a:ext cx="23620798" cy="8527204"/>
          </a:xfrm>
          <a:prstGeom prst="rect">
            <a:avLst/>
          </a:prstGeom>
        </p:spPr>
        <p:txBody>
          <a:bodyPr/>
          <a:lstStyle/>
          <a:p>
            <a:r>
              <a:rPr dirty="0"/>
              <a:t>Formal process of reading through code as a group;</a:t>
            </a:r>
          </a:p>
          <a:p>
            <a:pPr lvl="1"/>
            <a:r>
              <a:rPr dirty="0"/>
              <a:t>Applied to all project documents;</a:t>
            </a:r>
          </a:p>
          <a:p>
            <a:pPr lvl="1"/>
            <a:r>
              <a:rPr dirty="0"/>
              <a:t>A 3-5 person team reads the code aloud and explains what is being done;</a:t>
            </a:r>
          </a:p>
          <a:p>
            <a:pPr lvl="1"/>
            <a:r>
              <a:rPr dirty="0"/>
              <a:t>Each person has a specific role (moderator, reviewer, reader, scribe, observer, author)</a:t>
            </a:r>
          </a:p>
          <a:p>
            <a:pPr lvl="1"/>
            <a:r>
              <a:rPr dirty="0"/>
              <a:t>Usually a 60 minute meeting;</a:t>
            </a:r>
          </a:p>
          <a:p>
            <a:pPr lvl="1"/>
            <a:r>
              <a:rPr dirty="0"/>
              <a:t>Less efficient (defects/cost) than modern review processes.</a:t>
            </a:r>
          </a:p>
          <a:p>
            <a:pPr lvl="1"/>
            <a:r>
              <a:rPr dirty="0"/>
              <a:t>Very waterfall.</a:t>
            </a:r>
          </a:p>
          <a:p>
            <a:pPr lvl="1"/>
            <a:r>
              <a:rPr dirty="0"/>
              <a:t>Traceable, measurable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noGrp="1"/>
          </p:cNvSpPr>
          <p:nvPr>
            <p:ph type="title"/>
          </p:nvPr>
        </p:nvSpPr>
        <p:spPr>
          <a:prstGeom prst="rect">
            <a:avLst/>
          </a:prstGeom>
        </p:spPr>
        <p:txBody>
          <a:bodyPr/>
          <a:lstStyle/>
          <a:p>
            <a:r>
              <a:t>Why should we perform code review?</a:t>
            </a:r>
          </a:p>
        </p:txBody>
      </p:sp>
      <p:sp>
        <p:nvSpPr>
          <p:cNvPr id="188" name="Slide Subtitle"/>
          <p:cNvSpPr txBox="1">
            <a:spLocks noGrp="1"/>
          </p:cNvSpPr>
          <p:nvPr>
            <p:ph type="body" idx="1"/>
          </p:nvPr>
        </p:nvSpPr>
        <p:spPr>
          <a:xfrm>
            <a:off x="432401" y="1753618"/>
            <a:ext cx="23620798" cy="10208764"/>
          </a:xfrm>
          <a:prstGeom prst="rect">
            <a:avLst/>
          </a:prstGeom>
        </p:spPr>
        <p:txBody>
          <a:bodyPr/>
          <a:lstStyle/>
          <a:p>
            <a:r>
              <a:t>Code review increases breadth of knowledge of code:</a:t>
            </a:r>
          </a:p>
          <a:p>
            <a:pPr lvl="1"/>
            <a:r>
              <a:t>Other people ”know” the code</a:t>
            </a:r>
          </a:p>
          <a:p>
            <a:pPr lvl="1"/>
            <a:r>
              <a:t>Easier to handle someone cycling off project</a:t>
            </a:r>
          </a:p>
          <a:p>
            <a:r>
              <a:t>Verbalizing decisions improves their quality:</a:t>
            </a:r>
          </a:p>
          <a:p>
            <a:pPr lvl="1"/>
            <a:r>
              <a:t>The process of writing an explanation encourages critical thinking</a:t>
            </a:r>
          </a:p>
          <a:p>
            <a:r>
              <a:t>Code reviews improve quality of code base:</a:t>
            </a:r>
          </a:p>
          <a:p>
            <a:pPr lvl="1"/>
            <a:r>
              <a:t>Knowing code is reviewed pushes devs to make it more presentable and understandable</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3"/>
          <a:stretch>
            <a:fillRect/>
          </a:stretch>
        </p:blipFill>
        <p:spPr>
          <a:xfrm>
            <a:off x="6558981" y="4793970"/>
            <a:ext cx="17405797" cy="8060704"/>
          </a:xfrm>
          <a:prstGeom prst="rect">
            <a:avLst/>
          </a:prstGeom>
          <a:ln w="12700">
            <a:miter lim="400000"/>
          </a:ln>
        </p:spPr>
      </p:pic>
      <p:sp>
        <p:nvSpPr>
          <p:cNvPr id="212" name="Title 1"/>
          <p:cNvSpPr txBox="1">
            <a:spLocks noGrp="1"/>
          </p:cNvSpPr>
          <p:nvPr>
            <p:ph type="title"/>
          </p:nvPr>
        </p:nvSpPr>
        <p:spPr>
          <a:prstGeom prst="rect">
            <a:avLst/>
          </a:prstGeom>
        </p:spPr>
        <p:txBody>
          <a:bodyPr/>
          <a:lstStyle/>
          <a:p>
            <a:r>
              <a:t>Many stakeholders can benefit from code review</a:t>
            </a:r>
          </a:p>
        </p:txBody>
      </p:sp>
      <p:sp>
        <p:nvSpPr>
          <p:cNvPr id="213" name="Reviewers might be…"/>
          <p:cNvSpPr txBox="1">
            <a:spLocks noGrp="1"/>
          </p:cNvSpPr>
          <p:nvPr>
            <p:ph type="body" idx="1"/>
          </p:nvPr>
        </p:nvSpPr>
        <p:spPr>
          <a:prstGeom prst="rect">
            <a:avLst/>
          </a:prstGeom>
        </p:spPr>
        <p:txBody>
          <a:bodyPr/>
          <a:lstStyle/>
          <a:p>
            <a:r>
              <a:t>Reviewers might be…</a:t>
            </a:r>
          </a:p>
          <a:p>
            <a:pPr lvl="1"/>
            <a:r>
              <a:t>An owner of the code being changed or added to</a:t>
            </a:r>
          </a:p>
          <a:p>
            <a:pPr lvl="1"/>
            <a:r>
              <a:t>Someone to verify that the code meets standards.</a:t>
            </a:r>
          </a:p>
          <a:p>
            <a:pPr lvl="1"/>
            <a:r>
              <a:t>Someone to ensure documentation is consistent.</a:t>
            </a:r>
          </a:p>
          <a:p>
            <a:pPr lvl="1"/>
            <a:r>
              <a:t>Other people interested in this code base or experts</a:t>
            </a:r>
          </a:p>
        </p:txBody>
      </p:sp>
      <p:sp>
        <p:nvSpPr>
          <p:cNvPr id="214" name="“Modern Code Review: A Case Study at Google”, Sadowski et al, ICSE 2018"/>
          <p:cNvSpPr txBox="1"/>
          <p:nvPr/>
        </p:nvSpPr>
        <p:spPr>
          <a:xfrm>
            <a:off x="9600467" y="12988246"/>
            <a:ext cx="11926152"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700">
                <a:solidFill>
                  <a:srgbClr val="5E5E5E"/>
                </a:solidFill>
                <a:latin typeface="Helvetica Neue"/>
                <a:ea typeface="Helvetica Neue"/>
                <a:cs typeface="Helvetica Neue"/>
                <a:sym typeface="Helvetica Neue"/>
              </a:defRPr>
            </a:lvl1pPr>
          </a:lstStyle>
          <a:p>
            <a:r>
              <a:t>“Modern Code Review: A Case Study at Google”, Sadowski et al, ICSE 2018 </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prstGeom prst="rect">
            <a:avLst/>
          </a:prstGeom>
        </p:spPr>
        <p:txBody>
          <a:bodyPr/>
          <a:lstStyle/>
          <a:p>
            <a:r>
              <a:t>Code reviews have many benefits</a:t>
            </a:r>
          </a:p>
        </p:txBody>
      </p:sp>
      <p:pic>
        <p:nvPicPr>
          <p:cNvPr id="201" name="Picture 8" descr="Picture 8"/>
          <p:cNvPicPr>
            <a:picLocks noChangeAspect="1"/>
          </p:cNvPicPr>
          <p:nvPr/>
        </p:nvPicPr>
        <p:blipFill>
          <a:blip r:embed="rId3"/>
          <a:srcRect t="4523" b="10832"/>
          <a:stretch>
            <a:fillRect/>
          </a:stretch>
        </p:blipFill>
        <p:spPr>
          <a:xfrm>
            <a:off x="2562766" y="1783056"/>
            <a:ext cx="17114004" cy="11226491"/>
          </a:xfrm>
          <a:prstGeom prst="rect">
            <a:avLst/>
          </a:prstGeom>
          <a:ln w="12700">
            <a:miter lim="400000"/>
          </a:ln>
        </p:spPr>
      </p:pic>
      <p:sp>
        <p:nvSpPr>
          <p:cNvPr id="202" name="“Expectations, Outcomes, and Challenges of Modern Code Review”, Bacchelli &amp; Bird, ICSE 2013"/>
          <p:cNvSpPr txBox="1"/>
          <p:nvPr/>
        </p:nvSpPr>
        <p:spPr>
          <a:xfrm>
            <a:off x="3133983" y="13094907"/>
            <a:ext cx="16565557" cy="640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3000"/>
            </a:lvl1pPr>
          </a:lstStyle>
          <a:p>
            <a:r>
              <a:t>“Expectations, Outcomes, and Challenges of Modern Code Review”, Bacchelli &amp; Bird, ICSE 2013</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prstGeom prst="rect">
            <a:avLst/>
          </a:prstGeom>
        </p:spPr>
        <p:txBody>
          <a:bodyPr/>
          <a:lstStyle/>
          <a:p>
            <a:r>
              <a:rPr dirty="0"/>
              <a:t>Code review: How</a:t>
            </a:r>
            <a:r>
              <a:rPr lang="en-US" dirty="0"/>
              <a:t> they do it at Google</a:t>
            </a:r>
            <a:endParaRPr dirty="0"/>
          </a:p>
        </p:txBody>
      </p:sp>
      <p:sp>
        <p:nvSpPr>
          <p:cNvPr id="219" name="Content Placeholder 2"/>
          <p:cNvSpPr txBox="1">
            <a:spLocks noGrp="1"/>
          </p:cNvSpPr>
          <p:nvPr>
            <p:ph type="body" idx="1"/>
          </p:nvPr>
        </p:nvSpPr>
        <p:spPr>
          <a:prstGeom prst="rect">
            <a:avLst/>
          </a:prstGeom>
        </p:spPr>
        <p:txBody>
          <a:bodyPr/>
          <a:lstStyle/>
          <a:p>
            <a:r>
              <a:t>At Google, reviewers get changes, explanation and all test results: review is asynchronous.</a:t>
            </a:r>
          </a:p>
          <a:p>
            <a:r>
              <a:t>Elsewhere reviews can be in person:</a:t>
            </a:r>
          </a:p>
          <a:p>
            <a:pPr lvl="1"/>
            <a:r>
              <a:t>More heavyweight, cannot be as common.</a:t>
            </a:r>
          </a:p>
          <a:p>
            <a:r>
              <a:t>Review must be professional and impersonal:</a:t>
            </a:r>
          </a:p>
          <a:p>
            <a:pPr lvl="1"/>
            <a:r>
              <a:t>No one is being “attacked” (or, no one should be).</a:t>
            </a:r>
          </a:p>
          <a:p>
            <a:r>
              <a:t>Don’t rehash design arguments (defer to author).</a:t>
            </a:r>
          </a:p>
          <a:p>
            <a:r>
              <a:t>All suggestions and criticisms must be addressed:</a:t>
            </a:r>
          </a:p>
          <a:p>
            <a:pPr lvl="1"/>
            <a:r>
              <a:t>At least in the negative.</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1"/>
          <p:cNvSpPr txBox="1">
            <a:spLocks noGrp="1"/>
          </p:cNvSpPr>
          <p:nvPr>
            <p:ph type="title"/>
          </p:nvPr>
        </p:nvSpPr>
        <p:spPr>
          <a:prstGeom prst="rect">
            <a:avLst/>
          </a:prstGeom>
        </p:spPr>
        <p:txBody>
          <a:bodyPr/>
          <a:lstStyle/>
          <a:p>
            <a:r>
              <a:t>Code review: example on pull request</a:t>
            </a:r>
          </a:p>
        </p:txBody>
      </p:sp>
      <p:pic>
        <p:nvPicPr>
          <p:cNvPr id="222" name="Image" descr="Image"/>
          <p:cNvPicPr>
            <a:picLocks noChangeAspect="1"/>
          </p:cNvPicPr>
          <p:nvPr/>
        </p:nvPicPr>
        <p:blipFill>
          <a:blip r:embed="rId3"/>
          <a:stretch>
            <a:fillRect/>
          </a:stretch>
        </p:blipFill>
        <p:spPr>
          <a:xfrm>
            <a:off x="7934512" y="1579995"/>
            <a:ext cx="16366799" cy="12767819"/>
          </a:xfrm>
          <a:prstGeom prst="rect">
            <a:avLst/>
          </a:prstGeom>
          <a:ln w="12700">
            <a:miter lim="400000"/>
          </a:ln>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1"/>
          <p:cNvSpPr txBox="1">
            <a:spLocks noGrp="1"/>
          </p:cNvSpPr>
          <p:nvPr>
            <p:ph type="title"/>
          </p:nvPr>
        </p:nvSpPr>
        <p:spPr>
          <a:prstGeom prst="rect">
            <a:avLst/>
          </a:prstGeom>
        </p:spPr>
        <p:txBody>
          <a:bodyPr/>
          <a:lstStyle/>
          <a:p>
            <a:r>
              <a:rPr dirty="0"/>
              <a:t>Code </a:t>
            </a:r>
            <a:r>
              <a:t>review check</a:t>
            </a:r>
            <a:r>
              <a:rPr lang="en-US"/>
              <a:t>l</a:t>
            </a:r>
            <a:r>
              <a:t>ist</a:t>
            </a:r>
            <a:endParaRPr dirty="0"/>
          </a:p>
        </p:txBody>
      </p:sp>
      <p:sp>
        <p:nvSpPr>
          <p:cNvPr id="227" name="Content Placeholder 2"/>
          <p:cNvSpPr txBox="1">
            <a:spLocks noGrp="1"/>
          </p:cNvSpPr>
          <p:nvPr>
            <p:ph type="body" idx="1"/>
          </p:nvPr>
        </p:nvSpPr>
        <p:spPr>
          <a:prstGeom prst="rect">
            <a:avLst/>
          </a:prstGeom>
        </p:spPr>
        <p:txBody>
          <a:bodyPr/>
          <a:lstStyle/>
          <a:p>
            <a:r>
              <a:t>Consider:</a:t>
            </a:r>
          </a:p>
          <a:p>
            <a:pPr lvl="1"/>
            <a:r>
              <a:t>Am I able to understand the code easily?</a:t>
            </a:r>
          </a:p>
          <a:p>
            <a:pPr lvl="1"/>
            <a:r>
              <a:t>Does the code follow our style guidelines?</a:t>
            </a:r>
          </a:p>
          <a:p>
            <a:pPr lvl="1"/>
            <a:r>
              <a:t>Is the same code duplicated more than once?</a:t>
            </a:r>
          </a:p>
          <a:p>
            <a:pPr lvl="1"/>
            <a:r>
              <a:t>Is this file (or change) too big?</a:t>
            </a:r>
          </a:p>
          <a:p>
            <a:pPr lvl="1"/>
            <a:r>
              <a:t>Does this code meet our non-functional requirements?</a:t>
            </a:r>
          </a:p>
          <a:p>
            <a:pPr lvl="1"/>
            <a:r>
              <a:t>Is this code maintainable?</a:t>
            </a:r>
          </a:p>
          <a:p>
            <a:pPr lvl="1"/>
            <a:r>
              <a:t>Does this code have unintended side-effects?</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prstGeom prst="rect">
            <a:avLst/>
          </a:prstGeom>
        </p:spPr>
        <p:txBody>
          <a:bodyPr/>
          <a:lstStyle/>
          <a:p>
            <a:r>
              <a:t>Code Reviews and Programmer’s Ego</a:t>
            </a:r>
          </a:p>
        </p:txBody>
      </p:sp>
      <p:sp>
        <p:nvSpPr>
          <p:cNvPr id="230" name="Content Placeholder 2"/>
          <p:cNvSpPr txBox="1">
            <a:spLocks noGrp="1"/>
          </p:cNvSpPr>
          <p:nvPr>
            <p:ph type="body" idx="1"/>
          </p:nvPr>
        </p:nvSpPr>
        <p:spPr>
          <a:prstGeom prst="rect">
            <a:avLst/>
          </a:prstGeom>
        </p:spPr>
        <p:txBody>
          <a:bodyPr/>
          <a:lstStyle/>
          <a:p>
            <a:r>
              <a:t>Remember:</a:t>
            </a:r>
          </a:p>
          <a:p>
            <a:pPr lvl="1"/>
            <a:r>
              <a:t>Code review means someone’s looking over your work </a:t>
            </a:r>
          </a:p>
          <a:p>
            <a:pPr lvl="1"/>
            <a:r>
              <a:t>You might have some attachment to it</a:t>
            </a:r>
          </a:p>
          <a:p>
            <a:pPr lvl="1"/>
            <a:r>
              <a:t>Criticisms: sometimes hard not to take personally</a:t>
            </a:r>
          </a:p>
          <a:p>
            <a:pPr lvl="1"/>
            <a:r>
              <a:t>Acknowledge a criticism and move on</a:t>
            </a:r>
          </a:p>
          <a:p>
            <a:pPr lvl="1"/>
            <a:r>
              <a:t>Acknowledgment doesn’t imply that the author agrees with the content of the criticism </a:t>
            </a:r>
          </a:p>
          <a:p>
            <a:pPr lvl="1"/>
            <a:r>
              <a:t>The review is not about you, the goal is to improve code</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ost to Fix a Defect Over Time"/>
          <p:cNvSpPr txBox="1">
            <a:spLocks noGrp="1"/>
          </p:cNvSpPr>
          <p:nvPr>
            <p:ph type="title"/>
          </p:nvPr>
        </p:nvSpPr>
        <p:spPr>
          <a:prstGeom prst="rect">
            <a:avLst/>
          </a:prstGeom>
        </p:spPr>
        <p:txBody>
          <a:bodyPr/>
          <a:lstStyle/>
          <a:p>
            <a:r>
              <a:t>Cost to fix a defect over time</a:t>
            </a:r>
          </a:p>
        </p:txBody>
      </p:sp>
      <p:sp>
        <p:nvSpPr>
          <p:cNvPr id="233" name="Rough estimate"/>
          <p:cNvSpPr txBox="1">
            <a:spLocks noGrp="1"/>
          </p:cNvSpPr>
          <p:nvPr>
            <p:ph type="body" idx="1"/>
          </p:nvPr>
        </p:nvSpPr>
        <p:spPr>
          <a:prstGeom prst="rect">
            <a:avLst/>
          </a:prstGeom>
        </p:spPr>
        <p:txBody>
          <a:bodyPr/>
          <a:lstStyle/>
          <a:p>
            <a:r>
              <a:t>Rough estimate</a:t>
            </a:r>
          </a:p>
        </p:txBody>
      </p:sp>
      <p:grpSp>
        <p:nvGrpSpPr>
          <p:cNvPr id="236" name="Group"/>
          <p:cNvGrpSpPr/>
          <p:nvPr/>
        </p:nvGrpSpPr>
        <p:grpSpPr>
          <a:xfrm>
            <a:off x="9831555" y="5793969"/>
            <a:ext cx="7233799" cy="2015350"/>
            <a:chOff x="0" y="0"/>
            <a:chExt cx="7233798" cy="2015348"/>
          </a:xfrm>
        </p:grpSpPr>
        <p:sp>
          <p:nvSpPr>
            <p:cNvPr id="234" name="Line"/>
            <p:cNvSpPr/>
            <p:nvPr/>
          </p:nvSpPr>
          <p:spPr>
            <a:xfrm>
              <a:off x="4574814" y="249400"/>
              <a:ext cx="2590110" cy="1765949"/>
            </a:xfrm>
            <a:prstGeom prst="line">
              <a:avLst/>
            </a:prstGeom>
            <a:noFill/>
            <a:ln w="508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235" name="Today: How do we catch defects just at the inflection point of this curve?"/>
            <p:cNvSpPr/>
            <p:nvPr/>
          </p:nvSpPr>
          <p:spPr>
            <a:xfrm>
              <a:off x="0" y="-1"/>
              <a:ext cx="72337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defTabSz="2438337">
                <a:defRPr sz="3100">
                  <a:latin typeface="Helvetica Neue"/>
                  <a:ea typeface="Helvetica Neue"/>
                  <a:cs typeface="Helvetica Neue"/>
                  <a:sym typeface="Helvetica Neue"/>
                </a:defRPr>
              </a:lvl1pPr>
            </a:lstStyle>
            <a:p>
              <a:r>
                <a:t>The final quality frontier: testing and monitoring in production</a:t>
              </a:r>
            </a:p>
          </p:txBody>
        </p:sp>
      </p:grpSp>
      <p:graphicFrame>
        <p:nvGraphicFramePr>
          <p:cNvPr id="237"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lstStyle/>
          <a:p>
            <a:r>
              <a:t>Continuous Development</a:t>
            </a:r>
          </a:p>
        </p:txBody>
      </p:sp>
      <p:sp>
        <p:nvSpPr>
          <p:cNvPr id="40" name="Improving quality &amp; velocity with frequent, fast feedback loops"/>
          <p:cNvSpPr txBox="1">
            <a:spLocks noGrp="1"/>
          </p:cNvSpPr>
          <p:nvPr>
            <p:ph type="body" sz="quarter" idx="1"/>
          </p:nvPr>
        </p:nvSpPr>
        <p:spPr>
          <a:xfrm>
            <a:off x="429699" y="1753618"/>
            <a:ext cx="23620798" cy="1360078"/>
          </a:xfrm>
          <a:prstGeom prst="rect">
            <a:avLst/>
          </a:prstGeom>
        </p:spPr>
        <p:txBody>
          <a:bodyPr/>
          <a:lstStyle/>
          <a:p>
            <a:r>
              <a:t>Improving quality &amp; velocity with frequent, fast feedback loops</a:t>
            </a:r>
          </a:p>
        </p:txBody>
      </p:sp>
      <p:pic>
        <p:nvPicPr>
          <p:cNvPr id="41" name="Image" descr="Image"/>
          <p:cNvPicPr>
            <a:picLocks noChangeAspect="1"/>
          </p:cNvPicPr>
          <p:nvPr/>
        </p:nvPicPr>
        <p:blipFill>
          <a:blip r:embed="rId3"/>
          <a:stretch>
            <a:fillRect/>
          </a:stretch>
        </p:blipFill>
        <p:spPr>
          <a:xfrm>
            <a:off x="149366" y="4761420"/>
            <a:ext cx="23921762" cy="7787426"/>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t>Case study of a failed deployment</a:t>
            </a:r>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215963" y="1598999"/>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800">
                <a:solidFill>
                  <a:srgbClr val="333333"/>
                </a:solidFill>
              </a:defRPr>
            </a:lvl1pPr>
          </a:lstStyle>
          <a:p>
            <a:r>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250"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Deploying New Code"/>
          <p:cNvSpPr txBox="1">
            <a:spLocks noGrp="1"/>
          </p:cNvSpPr>
          <p:nvPr>
            <p:ph type="title"/>
          </p:nvPr>
        </p:nvSpPr>
        <p:spPr>
          <a:prstGeom prst="rect">
            <a:avLst/>
          </a:prstGeom>
        </p:spPr>
        <p:txBody>
          <a:bodyPr/>
          <a:lstStyle/>
          <a:p>
            <a:r>
              <a:t>Deployment Philosophy: Instagram </a:t>
            </a:r>
          </a:p>
        </p:txBody>
      </p:sp>
      <p:sp>
        <p:nvSpPr>
          <p:cNvPr id="255" name="The best that we can hope for?"/>
          <p:cNvSpPr txBox="1">
            <a:spLocks noGrp="1"/>
          </p:cNvSpPr>
          <p:nvPr>
            <p:ph type="body" idx="1"/>
          </p:nvPr>
        </p:nvSpPr>
        <p:spPr>
          <a:prstGeom prst="rect">
            <a:avLst/>
          </a:prstGeom>
        </p:spPr>
        <p:txBody>
          <a:bodyPr/>
          <a:lstStyle/>
          <a:p>
            <a:r>
              <a:t>“Faster is safer”</a:t>
            </a:r>
          </a:p>
        </p:txBody>
      </p:sp>
      <p:sp>
        <p:nvSpPr>
          <p:cNvPr id="256" name="“If stuff blows up it affects a very small percentage of people”"/>
          <p:cNvSpPr txBox="1"/>
          <p:nvPr/>
        </p:nvSpPr>
        <p:spPr>
          <a:xfrm>
            <a:off x="8255717" y="4611254"/>
            <a:ext cx="14035407" cy="186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00875" indent="-131851" defTabSz="2438337">
              <a:lnSpc>
                <a:spcPct val="90000"/>
              </a:lnSpc>
              <a:defRPr sz="6000" spc="-120">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257"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3" cy="7581903"/>
          </a:xfrm>
          <a:prstGeom prst="rect">
            <a:avLst/>
          </a:prstGeom>
          <a:ln w="12700">
            <a:miter lim="400000"/>
          </a:ln>
        </p:spPr>
      </p:pic>
      <p:sp>
        <p:nvSpPr>
          <p:cNvPr id="258"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b="1">
                <a:latin typeface="Helvetica Neue"/>
                <a:ea typeface="Helvetica Neue"/>
                <a:cs typeface="Helvetica Neue"/>
                <a:sym typeface="Helvetica Neue"/>
              </a:defRPr>
            </a:lvl1pPr>
          </a:lstStyle>
          <a:p>
            <a:r>
              <a:t>Instagram cofounder and CTO Mike Krieger</a:t>
            </a:r>
          </a:p>
        </p:txBody>
      </p:sp>
      <p:sp>
        <p:nvSpPr>
          <p:cNvPr id="259" name="https://www.fastcompany.com/3047642/do-the-simple-thing-first-the-engineering-behind-instagram"/>
          <p:cNvSpPr txBox="1"/>
          <p:nvPr/>
        </p:nvSpPr>
        <p:spPr>
          <a:xfrm>
            <a:off x="5857783" y="12622665"/>
            <a:ext cx="1378244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https://www.fastcompany.com/3047642/do-the-simple-thing-first-the-engineering-behind-instagram</a:t>
            </a:r>
          </a:p>
        </p:txBody>
      </p:sp>
      <p:pic>
        <p:nvPicPr>
          <p:cNvPr id="260" name="Image" descr="Image"/>
          <p:cNvPicPr>
            <a:picLocks noChangeAspect="1"/>
          </p:cNvPicPr>
          <p:nvPr/>
        </p:nvPicPr>
        <p:blipFill>
          <a:blip r:embed="rId5"/>
          <a:stretch>
            <a:fillRect/>
          </a:stretch>
        </p:blipFill>
        <p:spPr>
          <a:xfrm>
            <a:off x="8273784" y="7097104"/>
            <a:ext cx="2807054" cy="2558811"/>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t>“Faster is safer”: Key values of continuous delivery</a:t>
            </a:r>
          </a:p>
          <a:p>
            <a:pPr lvl="1"/>
            <a:r>
              <a:t>Release frequently, in small batches</a:t>
            </a:r>
          </a:p>
          <a:p>
            <a:pPr lvl="1"/>
            <a:r>
              <a:t>Maintain key performance indicators to evaluate the impact of updates</a:t>
            </a:r>
          </a:p>
          <a:p>
            <a:pPr lvl="1"/>
            <a:r>
              <a:t>Phase roll-outs</a:t>
            </a:r>
          </a:p>
          <a:p>
            <a:pPr lvl="1"/>
            <a:r>
              <a:t>Evaluate business impact of new features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t>Staging environments</a:t>
            </a:r>
          </a:p>
        </p:txBody>
      </p:sp>
      <p:sp>
        <p:nvSpPr>
          <p:cNvPr id="270" name="Enabling Continuous Delivery"/>
          <p:cNvSpPr txBox="1">
            <a:spLocks noGrp="1"/>
          </p:cNvSpPr>
          <p:nvPr>
            <p:ph type="body" idx="1"/>
          </p:nvPr>
        </p:nvSpPr>
        <p:spPr>
          <a:prstGeom prst="rect">
            <a:avLst/>
          </a:prstGeom>
        </p:spPr>
        <p:txBody>
          <a:bodyPr/>
          <a:lstStyle/>
          <a:p>
            <a:r>
              <a:t>Enabling Continuous Delivery</a:t>
            </a:r>
          </a:p>
          <a:p>
            <a:r>
              <a:t>As software gets more complex with more dependencies, it's impossible to simulate the whole when testing</a:t>
            </a:r>
          </a:p>
          <a:p>
            <a:r>
              <a:t>Idea: Deploy to a complete production-like environment, but don't have all use it</a:t>
            </a:r>
          </a:p>
          <a:p>
            <a:r>
              <a:t>Examples:</a:t>
            </a:r>
          </a:p>
          <a:p>
            <a:pPr lvl="1"/>
            <a:r>
              <a:t>“Eat your own dogfood”</a:t>
            </a:r>
          </a:p>
          <a:p>
            <a:pPr lvl="1"/>
            <a:r>
              <a:t>Beta/Alpha testers</a:t>
            </a:r>
          </a:p>
          <a:p>
            <a:r>
              <a:t>Lower risk if a problem occurs in staging than in production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t>Test-Stage-Production</a:t>
            </a:r>
          </a:p>
        </p:txBody>
      </p:sp>
      <p:sp>
        <p:nvSpPr>
          <p:cNvPr id="275" name="Continuous Delivery in Action"/>
          <p:cNvSpPr txBox="1">
            <a:spLocks noGrp="1"/>
          </p:cNvSpPr>
          <p:nvPr>
            <p:ph type="body" idx="1"/>
          </p:nvPr>
        </p:nvSpPr>
        <p:spPr>
          <a:prstGeom prst="rect">
            <a:avLst/>
          </a:prstGeom>
        </p:spPr>
        <p:txBody>
          <a:bodyPr/>
          <a:lstStyle/>
          <a:p>
            <a:r>
              <a:t>Continuous Delivery in Action</a:t>
            </a:r>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A/B Deployments with Canaries"/>
          <p:cNvSpPr txBox="1">
            <a:spLocks noGrp="1"/>
          </p:cNvSpPr>
          <p:nvPr>
            <p:ph type="title"/>
          </p:nvPr>
        </p:nvSpPr>
        <p:spPr>
          <a:prstGeom prst="rect">
            <a:avLst/>
          </a:prstGeom>
        </p:spPr>
        <p:txBody>
          <a:bodyPr/>
          <a:lstStyle/>
          <a:p>
            <a:r>
              <a:t>A/B Deployments with Canaries</a:t>
            </a:r>
          </a:p>
        </p:txBody>
      </p:sp>
      <p:sp>
        <p:nvSpPr>
          <p:cNvPr id="315" name="Mitigating risk in continuous delivery"/>
          <p:cNvSpPr txBox="1">
            <a:spLocks noGrp="1"/>
          </p:cNvSpPr>
          <p:nvPr>
            <p:ph type="body" idx="1"/>
          </p:nvPr>
        </p:nvSpPr>
        <p:spPr>
          <a:prstGeom prst="rect">
            <a:avLst/>
          </a:prstGeom>
        </p:spPr>
        <p:txBody>
          <a:bodyPr/>
          <a:lstStyle/>
          <a:p>
            <a:r>
              <a:t>Mitigating risk in continuous delivery</a:t>
            </a:r>
          </a:p>
        </p:txBody>
      </p:sp>
      <p:pic>
        <p:nvPicPr>
          <p:cNvPr id="316" name="Image" descr="Image"/>
          <p:cNvPicPr>
            <a:picLocks noChangeAspect="1"/>
          </p:cNvPicPr>
          <p:nvPr/>
        </p:nvPicPr>
        <p:blipFill>
          <a:blip r:embed="rId3"/>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Operations Responsibility"/>
          <p:cNvSpPr txBox="1">
            <a:spLocks noGrp="1"/>
          </p:cNvSpPr>
          <p:nvPr>
            <p:ph type="title"/>
          </p:nvPr>
        </p:nvSpPr>
        <p:spPr>
          <a:prstGeom prst="rect">
            <a:avLst/>
          </a:prstGeom>
        </p:spPr>
        <p:txBody>
          <a:bodyPr/>
          <a:lstStyle/>
          <a:p>
            <a:r>
              <a:t>Operations Responsibility </a:t>
            </a:r>
          </a:p>
        </p:txBody>
      </p:sp>
      <p:sp>
        <p:nvSpPr>
          <p:cNvPr id="322" name="DevOps in a slide"/>
          <p:cNvSpPr txBox="1">
            <a:spLocks noGrp="1"/>
          </p:cNvSpPr>
          <p:nvPr>
            <p:ph type="body" idx="1"/>
          </p:nvPr>
        </p:nvSpPr>
        <p:spPr>
          <a:prstGeom prst="rect">
            <a:avLst/>
          </a:prstGeom>
        </p:spPr>
        <p:txBody>
          <a:bodyPr/>
          <a:lstStyle/>
          <a:p>
            <a:r>
              <a:t>DevOps in a slide</a:t>
            </a:r>
          </a:p>
          <a:p>
            <a:r>
              <a:t>Once we deploy, someone has to monitor, make sure it’s running OK, no bugs, etc</a:t>
            </a:r>
          </a:p>
          <a:p>
            <a:r>
              <a:t>Assume 3 environments: Test, Staging, Production</a:t>
            </a:r>
          </a:p>
          <a:p>
            <a:r>
              <a:t>Whose job is it?</a:t>
            </a:r>
          </a:p>
        </p:txBody>
      </p:sp>
      <p:graphicFrame>
        <p:nvGraphicFramePr>
          <p:cNvPr id="323" name="Table"/>
          <p:cNvGraphicFramePr/>
          <p:nvPr/>
        </p:nvGraphicFramePr>
        <p:xfrm>
          <a:off x="4974685" y="9394031"/>
          <a:ext cx="14434629" cy="4027844"/>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algn="ctr" defTabSz="914400">
                        <a:defRPr sz="1800"/>
                      </a:pPr>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1"/>
                  </a:ext>
                </a:extLst>
              </a:tr>
              <a:tr h="1006961">
                <a:tc>
                  <a:txBody>
                    <a:bodyPr/>
                    <a:lstStyle/>
                    <a:p>
                      <a:pPr algn="ctr" defTabSz="914400">
                        <a:defRPr sz="1800"/>
                      </a:pPr>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algn="ctr" defTabSz="914400">
                        <a:defRPr sz="1800"/>
                      </a:pPr>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3"/>
                  </a:ext>
                </a:extLst>
              </a:tr>
            </a:tbl>
          </a:graphicData>
        </a:graphic>
      </p:graphicFrame>
      <p:grpSp>
        <p:nvGrpSpPr>
          <p:cNvPr id="333" name="Group"/>
          <p:cNvGrpSpPr/>
          <p:nvPr/>
        </p:nvGrpSpPr>
        <p:grpSpPr>
          <a:xfrm>
            <a:off x="13653502" y="10340194"/>
            <a:ext cx="5505913" cy="1270007"/>
            <a:chOff x="-1" y="-1"/>
            <a:chExt cx="5505912" cy="1270006"/>
          </a:xfrm>
        </p:grpSpPr>
        <p:grpSp>
          <p:nvGrpSpPr>
            <p:cNvPr id="326" name="Test"/>
            <p:cNvGrpSpPr/>
            <p:nvPr/>
          </p:nvGrpSpPr>
          <p:grpSpPr>
            <a:xfrm>
              <a:off x="-2" y="-2"/>
              <a:ext cx="1270004" cy="1270008"/>
              <a:chOff x="0" y="0"/>
              <a:chExt cx="1270003" cy="1270006"/>
            </a:xfrm>
          </p:grpSpPr>
          <p:sp>
            <p:nvSpPr>
              <p:cNvPr id="324" name="Line"/>
              <p:cNvSpPr/>
              <p:nvPr/>
            </p:nvSpPr>
            <p:spPr>
              <a:xfrm>
                <a:off x="-1" y="-1"/>
                <a:ext cx="1270004" cy="1270008"/>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5" name="Test"/>
              <p:cNvSpPr txBox="1"/>
              <p:nvPr/>
            </p:nvSpPr>
            <p:spPr>
              <a:xfrm>
                <a:off x="218314" y="334964"/>
                <a:ext cx="833372"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nvGrpSpPr>
            <p:cNvPr id="329" name="Production"/>
            <p:cNvGrpSpPr/>
            <p:nvPr/>
          </p:nvGrpSpPr>
          <p:grpSpPr>
            <a:xfrm>
              <a:off x="3515061" y="-1"/>
              <a:ext cx="1990850" cy="1270006"/>
              <a:chOff x="0" y="0"/>
              <a:chExt cx="1990849" cy="1270005"/>
            </a:xfrm>
          </p:grpSpPr>
          <p:sp>
            <p:nvSpPr>
              <p:cNvPr id="327" name="Line"/>
              <p:cNvSpPr/>
              <p:nvPr/>
            </p:nvSpPr>
            <p:spPr>
              <a:xfrm>
                <a:off x="360424"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8" name="Production"/>
              <p:cNvSpPr txBox="1"/>
              <p:nvPr/>
            </p:nvSpPr>
            <p:spPr>
              <a:xfrm>
                <a:off x="-1" y="334964"/>
                <a:ext cx="1990850"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2" name="Staging"/>
            <p:cNvGrpSpPr/>
            <p:nvPr/>
          </p:nvGrpSpPr>
          <p:grpSpPr>
            <a:xfrm>
              <a:off x="1540272" y="-1"/>
              <a:ext cx="1468118" cy="1270006"/>
              <a:chOff x="0" y="0"/>
              <a:chExt cx="1468116" cy="1270005"/>
            </a:xfrm>
          </p:grpSpPr>
          <p:sp>
            <p:nvSpPr>
              <p:cNvPr id="330" name="Line"/>
              <p:cNvSpPr/>
              <p:nvPr/>
            </p:nvSpPr>
            <p:spPr>
              <a:xfrm>
                <a:off x="99058"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1" name="Staging"/>
              <p:cNvSpPr txBox="1"/>
              <p:nvPr/>
            </p:nvSpPr>
            <p:spPr>
              <a:xfrm>
                <a:off x="0" y="334964"/>
                <a:ext cx="1468117"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grpSp>
        <p:nvGrpSpPr>
          <p:cNvPr id="340" name="Group"/>
          <p:cNvGrpSpPr/>
          <p:nvPr/>
        </p:nvGrpSpPr>
        <p:grpSpPr>
          <a:xfrm>
            <a:off x="15163983" y="11223624"/>
            <a:ext cx="3965640" cy="1270005"/>
            <a:chOff x="-1" y="0"/>
            <a:chExt cx="3965638" cy="1270004"/>
          </a:xfrm>
        </p:grpSpPr>
        <p:grpSp>
          <p:nvGrpSpPr>
            <p:cNvPr id="336" name="Production"/>
            <p:cNvGrpSpPr/>
            <p:nvPr/>
          </p:nvGrpSpPr>
          <p:grpSpPr>
            <a:xfrm>
              <a:off x="1974788" y="-1"/>
              <a:ext cx="1990850" cy="1270006"/>
              <a:chOff x="0" y="0"/>
              <a:chExt cx="1990849" cy="1270004"/>
            </a:xfrm>
          </p:grpSpPr>
          <p:sp>
            <p:nvSpPr>
              <p:cNvPr id="334" name="Line"/>
              <p:cNvSpPr/>
              <p:nvPr/>
            </p:nvSpPr>
            <p:spPr>
              <a:xfrm>
                <a:off x="360424" y="-1"/>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5" name="Production"/>
              <p:cNvSpPr txBox="1"/>
              <p:nvPr/>
            </p:nvSpPr>
            <p:spPr>
              <a:xfrm>
                <a:off x="-1" y="334963"/>
                <a:ext cx="1990850"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9" name="Staging"/>
            <p:cNvGrpSpPr/>
            <p:nvPr/>
          </p:nvGrpSpPr>
          <p:grpSpPr>
            <a:xfrm>
              <a:off x="-2" y="0"/>
              <a:ext cx="1468118" cy="1270005"/>
              <a:chOff x="0" y="0"/>
              <a:chExt cx="1468116" cy="1270003"/>
            </a:xfrm>
          </p:grpSpPr>
          <p:sp>
            <p:nvSpPr>
              <p:cNvPr id="337" name="Line"/>
              <p:cNvSpPr/>
              <p:nvPr/>
            </p:nvSpPr>
            <p:spPr>
              <a:xfrm>
                <a:off x="99058"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8" name="Staging"/>
              <p:cNvSpPr txBox="1"/>
              <p:nvPr/>
            </p:nvSpPr>
            <p:spPr>
              <a:xfrm>
                <a:off x="0" y="334963"/>
                <a:ext cx="1468117"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sp>
        <p:nvSpPr>
          <p:cNvPr id="341" name="Test"/>
          <p:cNvSpPr txBox="1"/>
          <p:nvPr/>
        </p:nvSpPr>
        <p:spPr>
          <a:xfrm>
            <a:off x="7435484" y="11558585"/>
            <a:ext cx="833372" cy="600073"/>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Test</a:t>
            </a:r>
          </a:p>
        </p:txBody>
      </p:sp>
      <p:grpSp>
        <p:nvGrpSpPr>
          <p:cNvPr id="348" name="Group"/>
          <p:cNvGrpSpPr/>
          <p:nvPr/>
        </p:nvGrpSpPr>
        <p:grpSpPr>
          <a:xfrm>
            <a:off x="7137184" y="12295185"/>
            <a:ext cx="2794080" cy="1270006"/>
            <a:chOff x="-1" y="0"/>
            <a:chExt cx="2794078" cy="1270004"/>
          </a:xfrm>
        </p:grpSpPr>
        <p:grpSp>
          <p:nvGrpSpPr>
            <p:cNvPr id="344" name="Staging"/>
            <p:cNvGrpSpPr/>
            <p:nvPr/>
          </p:nvGrpSpPr>
          <p:grpSpPr>
            <a:xfrm>
              <a:off x="1325960" y="-1"/>
              <a:ext cx="1468118" cy="1270005"/>
              <a:chOff x="0" y="0"/>
              <a:chExt cx="1468116" cy="1270004"/>
            </a:xfrm>
          </p:grpSpPr>
          <p:sp>
            <p:nvSpPr>
              <p:cNvPr id="342" name="Line"/>
              <p:cNvSpPr/>
              <p:nvPr/>
            </p:nvSpPr>
            <p:spPr>
              <a:xfrm>
                <a:off x="99058" y="0"/>
                <a:ext cx="1270006"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3" name="Staging"/>
              <p:cNvSpPr txBox="1"/>
              <p:nvPr/>
            </p:nvSpPr>
            <p:spPr>
              <a:xfrm>
                <a:off x="-1" y="334963"/>
                <a:ext cx="1468118"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nvGrpSpPr>
            <p:cNvPr id="347" name="Test"/>
            <p:cNvGrpSpPr/>
            <p:nvPr/>
          </p:nvGrpSpPr>
          <p:grpSpPr>
            <a:xfrm>
              <a:off x="-2" y="-1"/>
              <a:ext cx="1270006" cy="1270005"/>
              <a:chOff x="0" y="0"/>
              <a:chExt cx="1270004" cy="1270004"/>
            </a:xfrm>
          </p:grpSpPr>
          <p:sp>
            <p:nvSpPr>
              <p:cNvPr id="345" name="Line"/>
              <p:cNvSpPr/>
              <p:nvPr/>
            </p:nvSpPr>
            <p:spPr>
              <a:xfrm>
                <a:off x="0"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6" name="Test"/>
              <p:cNvSpPr txBox="1"/>
              <p:nvPr/>
            </p:nvSpPr>
            <p:spPr>
              <a:xfrm>
                <a:off x="218314" y="334963"/>
                <a:ext cx="833372"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sp>
        <p:nvSpPr>
          <p:cNvPr id="349" name="Production"/>
          <p:cNvSpPr txBox="1"/>
          <p:nvPr/>
        </p:nvSpPr>
        <p:spPr>
          <a:xfrm>
            <a:off x="16518668" y="12630149"/>
            <a:ext cx="1990850" cy="600073"/>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
        <p:nvSpPr>
          <p:cNvPr id="350" name="Production"/>
          <p:cNvSpPr txBox="1"/>
          <p:nvPr/>
        </p:nvSpPr>
        <p:spPr>
          <a:xfrm>
            <a:off x="10375040" y="12630149"/>
            <a:ext cx="1990850" cy="600073"/>
          </a:xfrm>
          <a:prstGeom prst="rect">
            <a:avLst/>
          </a:prstGeom>
          <a:solidFill>
            <a:srgbClr val="96CBB9">
              <a:alpha val="41018"/>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advAuto="0"/>
      <p:bldP spid="333" grpId="0" animBg="1" advAuto="0"/>
      <p:bldP spid="340" grpId="0" animBg="1" advAuto="0"/>
      <p:bldP spid="341" grpId="0" animBg="1" advAuto="0"/>
      <p:bldP spid="348" grpId="0" animBg="1" advAuto="0"/>
      <p:bldP spid="349" grpId="0" animBg="1" advAuto="0"/>
      <p:bldP spid="350"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lease Pipelines"/>
          <p:cNvSpPr txBox="1">
            <a:spLocks noGrp="1"/>
          </p:cNvSpPr>
          <p:nvPr>
            <p:ph type="title"/>
          </p:nvPr>
        </p:nvSpPr>
        <p:spPr>
          <a:prstGeom prst="rect">
            <a:avLst/>
          </a:prstGeom>
        </p:spPr>
        <p:txBody>
          <a:bodyPr/>
          <a:lstStyle/>
          <a:p>
            <a:r>
              <a:t>Release Pipelines</a:t>
            </a:r>
          </a:p>
        </p:txBody>
      </p:sp>
      <p:sp>
        <p:nvSpPr>
          <p:cNvPr id="355" name="How quickly is my change deployed?"/>
          <p:cNvSpPr txBox="1">
            <a:spLocks noGrp="1"/>
          </p:cNvSpPr>
          <p:nvPr>
            <p:ph type="body" idx="1"/>
          </p:nvPr>
        </p:nvSpPr>
        <p:spPr>
          <a:xfrm>
            <a:off x="429699" y="1753618"/>
            <a:ext cx="24130443" cy="10208764"/>
          </a:xfrm>
          <a:prstGeom prst="rect">
            <a:avLst/>
          </a:prstGeom>
        </p:spPr>
        <p:txBody>
          <a:bodyPr/>
          <a:lstStyle/>
          <a:p>
            <a:r>
              <a:t>How quickly is my change deployed?</a:t>
            </a:r>
          </a:p>
          <a:p>
            <a:pPr lvl="1"/>
            <a:r>
              <a:t>Even if you are deploying every day, you still have some latency</a:t>
            </a:r>
          </a:p>
          <a:p>
            <a:pPr lvl="1"/>
            <a:r>
              <a:t>A new feature I develop today won't be released today</a:t>
            </a:r>
          </a:p>
          <a:p>
            <a:pPr lvl="1"/>
            <a:r>
              <a:t>But, a new feature I develop today can begin the release pipeline today (minimizes risk)</a:t>
            </a:r>
          </a:p>
          <a:p>
            <a:pPr lvl="1"/>
            <a:r>
              <a:t>Release Engineer: gatekeeper who decides when code ready to go out, oversees deployment process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t>Agile values fast quality feedback loops</a:t>
            </a:r>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Monitoring"/>
          <p:cNvSpPr txBox="1">
            <a:spLocks noGrp="1"/>
          </p:cNvSpPr>
          <p:nvPr>
            <p:ph type="title"/>
          </p:nvPr>
        </p:nvSpPr>
        <p:spPr>
          <a:xfrm>
            <a:off x="339300" y="-953519"/>
            <a:ext cx="23730800" cy="2651128"/>
          </a:xfrm>
          <a:prstGeom prst="rect">
            <a:avLst/>
          </a:prstGeom>
        </p:spPr>
        <p:txBody>
          <a:bodyPr/>
          <a:lstStyle/>
          <a:p>
            <a:r>
              <a:t>Monitoring</a:t>
            </a:r>
          </a:p>
        </p:txBody>
      </p:sp>
      <p:sp>
        <p:nvSpPr>
          <p:cNvPr id="411" name="The last step in continuous deployment: track metrics"/>
          <p:cNvSpPr txBox="1">
            <a:spLocks noGrp="1"/>
          </p:cNvSpPr>
          <p:nvPr>
            <p:ph type="body" idx="1"/>
          </p:nvPr>
        </p:nvSpPr>
        <p:spPr>
          <a:xfrm>
            <a:off x="394301" y="1753618"/>
            <a:ext cx="23620798" cy="10208764"/>
          </a:xfrm>
          <a:prstGeom prst="rect">
            <a:avLst/>
          </a:prstGeom>
        </p:spPr>
        <p:txBody>
          <a:bodyPr/>
          <a:lstStyle/>
          <a:p>
            <a:r>
              <a:t>The last step in continuous deployment: track metrics</a:t>
            </a:r>
          </a:p>
          <a:p>
            <a:r>
              <a:t>Hardware</a:t>
            </a:r>
          </a:p>
          <a:p>
            <a:pPr lvl="1"/>
            <a:r>
              <a:t>Voltages, temperatures, fan speeds, component health</a:t>
            </a:r>
          </a:p>
          <a:p>
            <a:r>
              <a:t>OS</a:t>
            </a:r>
          </a:p>
          <a:p>
            <a:pPr lvl="1"/>
            <a:r>
              <a:t>Memory usage, swap usage, disk space, CPU load</a:t>
            </a:r>
          </a:p>
          <a:p>
            <a:r>
              <a:t>Middleware</a:t>
            </a:r>
          </a:p>
          <a:p>
            <a:pPr lvl="1"/>
            <a:r>
              <a:t>Memory, thread/db connection pools, connections, response time</a:t>
            </a:r>
          </a:p>
          <a:p>
            <a:r>
              <a:t>Applications</a:t>
            </a:r>
          </a:p>
          <a:p>
            <a:pPr lvl="1"/>
            <a:r>
              <a:t>Business transactions, conversion rate, status of 3rd party components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itle 1"/>
          <p:cNvSpPr txBox="1">
            <a:spLocks noGrp="1"/>
          </p:cNvSpPr>
          <p:nvPr>
            <p:ph type="title"/>
          </p:nvPr>
        </p:nvSpPr>
        <p:spPr>
          <a:prstGeom prst="rect">
            <a:avLst/>
          </a:prstGeom>
        </p:spPr>
        <p:txBody>
          <a:bodyPr/>
          <a:lstStyle/>
          <a:p>
            <a:r>
              <a:t>Monitoring services aggregate system status</a:t>
            </a:r>
          </a:p>
        </p:txBody>
      </p:sp>
      <p:pic>
        <p:nvPicPr>
          <p:cNvPr id="416" name="Picture 5" descr="Picture 5"/>
          <p:cNvPicPr>
            <a:picLocks noChangeAspect="1"/>
          </p:cNvPicPr>
          <p:nvPr/>
        </p:nvPicPr>
        <p:blipFill>
          <a:blip r:embed="rId3"/>
          <a:stretch>
            <a:fillRect/>
          </a:stretch>
        </p:blipFill>
        <p:spPr>
          <a:xfrm>
            <a:off x="782838" y="1792149"/>
            <a:ext cx="21399892" cy="1212878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Title 1"/>
          <p:cNvSpPr txBox="1">
            <a:spLocks noGrp="1"/>
          </p:cNvSpPr>
          <p:nvPr>
            <p:ph type="title"/>
          </p:nvPr>
        </p:nvSpPr>
        <p:spPr>
          <a:prstGeom prst="rect">
            <a:avLst/>
          </a:prstGeom>
        </p:spPr>
        <p:txBody>
          <a:bodyPr/>
          <a:lstStyle/>
          <a:p>
            <a:r>
              <a:t>Monitoring dashboards help gather insights</a:t>
            </a:r>
          </a:p>
        </p:txBody>
      </p:sp>
      <p:pic>
        <p:nvPicPr>
          <p:cNvPr id="421" name="Image" descr="Image"/>
          <p:cNvPicPr>
            <a:picLocks noChangeAspect="1"/>
          </p:cNvPicPr>
          <p:nvPr/>
        </p:nvPicPr>
        <p:blipFill>
          <a:blip r:embed="rId3"/>
          <a:stretch>
            <a:fillRect/>
          </a:stretch>
        </p:blipFill>
        <p:spPr>
          <a:xfrm>
            <a:off x="72718" y="2655116"/>
            <a:ext cx="12607473" cy="10169774"/>
          </a:xfrm>
          <a:prstGeom prst="rect">
            <a:avLst/>
          </a:prstGeom>
          <a:ln w="12700">
            <a:miter lim="400000"/>
          </a:ln>
        </p:spPr>
      </p:pic>
      <p:pic>
        <p:nvPicPr>
          <p:cNvPr id="422" name="Image" descr="Image"/>
          <p:cNvPicPr>
            <a:picLocks noChangeAspect="1"/>
          </p:cNvPicPr>
          <p:nvPr/>
        </p:nvPicPr>
        <p:blipFill>
          <a:blip r:embed="rId4"/>
          <a:stretch>
            <a:fillRect/>
          </a:stretch>
        </p:blipFill>
        <p:spPr>
          <a:xfrm>
            <a:off x="11656697" y="1763984"/>
            <a:ext cx="12607472" cy="11952038"/>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itle 1"/>
          <p:cNvSpPr txBox="1">
            <a:spLocks noGrp="1"/>
          </p:cNvSpPr>
          <p:nvPr>
            <p:ph type="title"/>
          </p:nvPr>
        </p:nvSpPr>
        <p:spPr>
          <a:prstGeom prst="rect">
            <a:avLst/>
          </a:prstGeom>
        </p:spPr>
        <p:txBody>
          <a:bodyPr/>
          <a:lstStyle/>
          <a:p>
            <a:r>
              <a:t>Monitoring services take automated actions</a:t>
            </a:r>
          </a:p>
        </p:txBody>
      </p:sp>
      <p:pic>
        <p:nvPicPr>
          <p:cNvPr id="427" name="Picture 5" descr="Picture 5"/>
          <p:cNvPicPr>
            <a:picLocks noChangeAspect="1"/>
          </p:cNvPicPr>
          <p:nvPr/>
        </p:nvPicPr>
        <p:blipFill>
          <a:blip r:embed="rId3"/>
          <a:stretch>
            <a:fillRect/>
          </a:stretch>
        </p:blipFill>
        <p:spPr>
          <a:xfrm>
            <a:off x="-98721" y="1899994"/>
            <a:ext cx="25363392" cy="12140585"/>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Monitoring"/>
          <p:cNvSpPr txBox="1">
            <a:spLocks noGrp="1"/>
          </p:cNvSpPr>
          <p:nvPr>
            <p:ph type="title"/>
          </p:nvPr>
        </p:nvSpPr>
        <p:spPr>
          <a:prstGeom prst="rect">
            <a:avLst/>
          </a:prstGeom>
        </p:spPr>
        <p:txBody>
          <a:bodyPr/>
          <a:lstStyle/>
          <a:p>
            <a:r>
              <a:t>Monitoring services take automated actions</a:t>
            </a:r>
          </a:p>
        </p:txBody>
      </p:sp>
      <p:pic>
        <p:nvPicPr>
          <p:cNvPr id="432" name="Image" descr="Image"/>
          <p:cNvPicPr>
            <a:picLocks noChangeAspect="1"/>
          </p:cNvPicPr>
          <p:nvPr/>
        </p:nvPicPr>
        <p:blipFill>
          <a:blip r:embed="rId3"/>
          <a:stretch>
            <a:fillRect/>
          </a:stretch>
        </p:blipFill>
        <p:spPr>
          <a:xfrm>
            <a:off x="903413" y="2348098"/>
            <a:ext cx="21950878" cy="11693563"/>
          </a:xfrm>
          <a:prstGeom prst="rect">
            <a:avLst/>
          </a:prstGeom>
          <a:ln w="12700">
            <a:miter lim="400000"/>
          </a:ln>
        </p:spPr>
      </p:pic>
      <p:sp>
        <p:nvSpPr>
          <p:cNvPr id="433" name="Automatically detecting irregular behavior at Netflix"/>
          <p:cNvSpPr txBox="1">
            <a:spLocks noGrp="1"/>
          </p:cNvSpPr>
          <p:nvPr>
            <p:ph type="body" idx="1"/>
          </p:nvPr>
        </p:nvSpPr>
        <p:spPr>
          <a:prstGeom prst="rect">
            <a:avLst/>
          </a:prstGeom>
        </p:spPr>
        <p:txBody>
          <a:bodyPr/>
          <a:lstStyle/>
          <a:p>
            <a:r>
              <a:t>Automatically detecting irregular behavior at Netflix</a:t>
            </a:r>
          </a:p>
        </p:txBody>
      </p:sp>
      <p:sp>
        <p:nvSpPr>
          <p:cNvPr id="434" name="https://www.youtube.com/watch?v=qyzymLlj9ag"/>
          <p:cNvSpPr txBox="1"/>
          <p:nvPr/>
        </p:nvSpPr>
        <p:spPr>
          <a:xfrm>
            <a:off x="12760440" y="12868230"/>
            <a:ext cx="9890541" cy="728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a:hlinkClick r:id="rId4"/>
              </a:defRPr>
            </a:lvl1pPr>
          </a:lstStyle>
          <a:p>
            <a:r>
              <a:rPr>
                <a:hlinkClick r:id="rId4"/>
              </a:rPr>
              <a:t>https://www.youtube.com/watch?v=qyzymLlj9ag</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39" name="A/B Testing"/>
          <p:cNvSpPr txBox="1">
            <a:spLocks noGrp="1"/>
          </p:cNvSpPr>
          <p:nvPr>
            <p:ph type="body" idx="1"/>
          </p:nvPr>
        </p:nvSpPr>
        <p:spPr>
          <a:prstGeom prst="rect">
            <a:avLst/>
          </a:prstGeom>
        </p:spPr>
        <p:txBody>
          <a:bodyPr/>
          <a:lstStyle/>
          <a:p>
            <a:r>
              <a:t>A/B Testing</a:t>
            </a:r>
          </a:p>
          <a:p>
            <a:pPr lvl="1"/>
            <a:r>
              <a:t>Ways to test new features for usability, popularity, performance without a focus group</a:t>
            </a:r>
          </a:p>
          <a:p>
            <a:pPr lvl="1"/>
            <a:r>
              <a:t>Show 50% of your site visitors version A, 50% version B, collect metrics on each, decide which is better</a:t>
            </a:r>
          </a:p>
        </p:txBody>
      </p:sp>
      <p:pic>
        <p:nvPicPr>
          <p:cNvPr id="440" name="Image" descr="Image"/>
          <p:cNvPicPr>
            <a:picLocks noChangeAspect="1"/>
          </p:cNvPicPr>
          <p:nvPr/>
        </p:nvPicPr>
        <p:blipFill>
          <a:blip r:embed="rId3"/>
          <a:stretch>
            <a:fillRect/>
          </a:stretch>
        </p:blipFill>
        <p:spPr>
          <a:xfrm>
            <a:off x="4088915" y="6717212"/>
            <a:ext cx="14302271" cy="692655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45"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46"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47"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48" name="Image" descr="Image"/>
          <p:cNvPicPr>
            <a:picLocks noChangeAspect="1"/>
          </p:cNvPicPr>
          <p:nvPr/>
        </p:nvPicPr>
        <p:blipFill>
          <a:blip r:embed="rId5"/>
          <a:stretch>
            <a:fillRect/>
          </a:stretch>
        </p:blipFill>
        <p:spPr>
          <a:xfrm>
            <a:off x="4815399" y="5456189"/>
            <a:ext cx="13337430" cy="7474659"/>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53"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54"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55"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56" name="Image" descr="Image"/>
          <p:cNvPicPr>
            <a:picLocks noChangeAspect="1"/>
          </p:cNvPicPr>
          <p:nvPr/>
        </p:nvPicPr>
        <p:blipFill>
          <a:blip r:embed="rId5"/>
          <a:stretch>
            <a:fillRect/>
          </a:stretch>
        </p:blipFill>
        <p:spPr>
          <a:xfrm>
            <a:off x="4463749" y="4609722"/>
            <a:ext cx="14374592" cy="820105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52" name="Cost to Fix a Defect Over Time"/>
          <p:cNvSpPr txBox="1">
            <a:spLocks noGrp="1"/>
          </p:cNvSpPr>
          <p:nvPr>
            <p:ph type="title"/>
          </p:nvPr>
        </p:nvSpPr>
        <p:spPr>
          <a:prstGeom prst="rect">
            <a:avLst/>
          </a:prstGeom>
        </p:spPr>
        <p:txBody>
          <a:bodyPr/>
          <a:lstStyle/>
          <a:p>
            <a:r>
              <a:t>Continuous Integration</a:t>
            </a:r>
          </a:p>
        </p:txBody>
      </p:sp>
      <p:sp>
        <p:nvSpPr>
          <p:cNvPr id="53" name="Rough estimate"/>
          <p:cNvSpPr txBox="1">
            <a:spLocks noGrp="1"/>
          </p:cNvSpPr>
          <p:nvPr>
            <p:ph type="body" idx="1"/>
          </p:nvPr>
        </p:nvSpPr>
        <p:spPr>
          <a:prstGeom prst="rect">
            <a:avLst/>
          </a:prstGeom>
        </p:spPr>
        <p:txBody>
          <a:bodyPr/>
          <a:lstStyle/>
          <a:p>
            <a:r>
              <a:t>Fast feedback on integration errors</a:t>
            </a:r>
          </a:p>
        </p:txBody>
      </p:sp>
      <p:sp>
        <p:nvSpPr>
          <p:cNvPr id="54" name="Line"/>
          <p:cNvSpPr/>
          <p:nvPr/>
        </p:nvSpPr>
        <p:spPr>
          <a:xfrm>
            <a:off x="9699079" y="7201953"/>
            <a:ext cx="1692069" cy="2170652"/>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55" name="Old feedback loop: do this infrequently New feedback loop: do this continuously"/>
          <p:cNvSpPr/>
          <p:nvPr/>
        </p:nvSpPr>
        <p:spPr>
          <a:xfrm>
            <a:off x="8285477" y="6298477"/>
            <a:ext cx="53563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3100" b="1">
                <a:latin typeface="Helvetica Neue"/>
                <a:ea typeface="Helvetica Neue"/>
                <a:cs typeface="Helvetica Neue"/>
                <a:sym typeface="Helvetica Neue"/>
              </a:defRPr>
            </a:lvl1pPr>
          </a:lstStyle>
          <a:p>
            <a:r>
              <a:t>CI automates large test suites</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1"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62"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63"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64" name="Image" descr="Image"/>
          <p:cNvPicPr>
            <a:picLocks noChangeAspect="1"/>
          </p:cNvPicPr>
          <p:nvPr/>
        </p:nvPicPr>
        <p:blipFill>
          <a:blip r:embed="rId5"/>
          <a:stretch>
            <a:fillRect/>
          </a:stretch>
        </p:blipFill>
        <p:spPr>
          <a:xfrm>
            <a:off x="5433367" y="4594835"/>
            <a:ext cx="13517267" cy="7604415"/>
          </a:xfrm>
          <a:prstGeom prst="rect">
            <a:avLst/>
          </a:prstGeom>
          <a:ln w="12700">
            <a:miter lim="400000"/>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9"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70"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71"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72" name="Image" descr="Image"/>
          <p:cNvPicPr>
            <a:picLocks noChangeAspect="1"/>
          </p:cNvPicPr>
          <p:nvPr/>
        </p:nvPicPr>
        <p:blipFill>
          <a:blip r:embed="rId5"/>
          <a:stretch>
            <a:fillRect/>
          </a:stretch>
        </p:blipFill>
        <p:spPr>
          <a:xfrm>
            <a:off x="3229588" y="3643213"/>
            <a:ext cx="16483533" cy="9291531"/>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Beware of Metrics"/>
          <p:cNvSpPr txBox="1">
            <a:spLocks noGrp="1"/>
          </p:cNvSpPr>
          <p:nvPr>
            <p:ph type="title"/>
          </p:nvPr>
        </p:nvSpPr>
        <p:spPr>
          <a:prstGeom prst="rect">
            <a:avLst/>
          </a:prstGeom>
        </p:spPr>
        <p:txBody>
          <a:bodyPr/>
          <a:lstStyle/>
          <a:p>
            <a:r>
              <a:t>Beware of Metrics</a:t>
            </a:r>
          </a:p>
        </p:txBody>
      </p:sp>
      <p:sp>
        <p:nvSpPr>
          <p:cNvPr id="477" name="McNamara Fallacy"/>
          <p:cNvSpPr txBox="1">
            <a:spLocks noGrp="1"/>
          </p:cNvSpPr>
          <p:nvPr>
            <p:ph type="body" idx="1"/>
          </p:nvPr>
        </p:nvSpPr>
        <p:spPr>
          <a:prstGeom prst="rect">
            <a:avLst/>
          </a:prstGeom>
        </p:spPr>
        <p:txBody>
          <a:bodyPr/>
          <a:lstStyle/>
          <a:p>
            <a:r>
              <a:t>McNamara Fallacy</a:t>
            </a:r>
          </a:p>
          <a:p>
            <a:pPr lvl="1"/>
            <a:r>
              <a:t>Measure whatever can be easily measured</a:t>
            </a:r>
          </a:p>
          <a:p>
            <a:pPr lvl="1"/>
            <a:r>
              <a:t>Disregard that which cannot be measured easily</a:t>
            </a:r>
          </a:p>
          <a:p>
            <a:pPr lvl="1"/>
            <a:r>
              <a:t>Presume that which cannot be measured easily is not important</a:t>
            </a:r>
          </a:p>
          <a:p>
            <a:pPr lvl="1"/>
            <a:r>
              <a:t>Presume that which cannot be measured easily does not exist</a:t>
            </a:r>
          </a:p>
        </p:txBody>
      </p:sp>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483"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t>Review</a:t>
            </a:r>
          </a:p>
        </p:txBody>
      </p:sp>
      <p:sp>
        <p:nvSpPr>
          <p:cNvPr id="488" name="By the end of this lesson, you should be able to…"/>
          <p:cNvSpPr txBox="1">
            <a:spLocks noGrp="1"/>
          </p:cNvSpPr>
          <p:nvPr>
            <p:ph type="body" idx="1"/>
          </p:nvPr>
        </p:nvSpPr>
        <p:spPr>
          <a:prstGeom prst="rect">
            <a:avLst/>
          </a:prstGeom>
        </p:spPr>
        <p:txBody>
          <a:bodyPr/>
          <a:lstStyle/>
          <a:p>
            <a:r>
              <a:t>By now, you should be able to…</a:t>
            </a:r>
          </a:p>
          <a:p>
            <a:pPr lvl="1"/>
            <a:r>
              <a:t>Describe how continuous integration helps to catch errors sooner in the software lifecycle</a:t>
            </a:r>
          </a:p>
          <a:p>
            <a:pPr lvl="1"/>
            <a:r>
              <a:t>Describe the benefits of a culture of code review</a:t>
            </a:r>
          </a:p>
          <a:p>
            <a:pPr lvl="1"/>
            <a:r>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t>Continuous Integration</a:t>
            </a:r>
          </a:p>
        </p:txBody>
      </p:sp>
      <p:sp>
        <p:nvSpPr>
          <p:cNvPr id="60" name="Motivation"/>
          <p:cNvSpPr txBox="1">
            <a:spLocks noGrp="1"/>
          </p:cNvSpPr>
          <p:nvPr>
            <p:ph type="body" idx="1"/>
          </p:nvPr>
        </p:nvSpPr>
        <p:spPr>
          <a:prstGeom prst="rect">
            <a:avLst/>
          </a:prstGeom>
        </p:spPr>
        <p:txBody>
          <a:bodyPr/>
          <a:lstStyle/>
          <a:p>
            <a:r>
              <a:t>Motivation</a:t>
            </a:r>
          </a:p>
          <a:p>
            <a:pPr lvl="1"/>
            <a:r>
              <a:t>Our systems involve many components, some of which might even be in different version control repositories</a:t>
            </a:r>
          </a:p>
          <a:p>
            <a:pPr lvl="1"/>
            <a:r>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t>CI is a software pipeline</a:t>
            </a:r>
          </a:p>
        </p:txBody>
      </p:sp>
      <p:pic>
        <p:nvPicPr>
          <p:cNvPr id="66" name="Image" descr="Image"/>
          <p:cNvPicPr>
            <a:picLocks noChangeAspect="1"/>
          </p:cNvPicPr>
          <p:nvPr/>
        </p:nvPicPr>
        <p:blipFill>
          <a:blip r:embed="rId3"/>
          <a:stretch>
            <a:fillRect/>
          </a:stretch>
        </p:blipFill>
        <p:spPr>
          <a:xfrm>
            <a:off x="377937" y="2321434"/>
            <a:ext cx="23724321" cy="10212556"/>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t>CI in practice</a:t>
            </a:r>
          </a:p>
        </p:txBody>
      </p:sp>
      <p:sp>
        <p:nvSpPr>
          <p:cNvPr id="71" name="Small scale, with a service like CircleCI, GitHub Actions or TravisCI"/>
          <p:cNvSpPr txBox="1">
            <a:spLocks noGrp="1"/>
          </p:cNvSpPr>
          <p:nvPr>
            <p:ph type="body" idx="1"/>
          </p:nvPr>
        </p:nvSpPr>
        <p:spPr>
          <a:prstGeom prst="rect">
            <a:avLst/>
          </a:prstGeom>
        </p:spPr>
        <p:txBody>
          <a:bodyPr/>
          <a:lstStyle/>
          <a:p>
            <a:r>
              <a:t>Small scale, with a service like CircleCI, GitHub Actions or TravisCI</a:t>
            </a:r>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Example CI Pipeline"/>
          <p:cNvSpPr txBox="1">
            <a:spLocks noGrp="1"/>
          </p:cNvSpPr>
          <p:nvPr>
            <p:ph type="title"/>
          </p:nvPr>
        </p:nvSpPr>
        <p:spPr>
          <a:prstGeom prst="rect">
            <a:avLst/>
          </a:prstGeom>
        </p:spPr>
        <p:txBody>
          <a:bodyPr/>
          <a:lstStyle/>
          <a:p>
            <a:r>
              <a:t>Example CI Pipeline</a:t>
            </a:r>
          </a:p>
        </p:txBody>
      </p:sp>
      <p:sp>
        <p:nvSpPr>
          <p:cNvPr id="91" name="Open source project: PrestoDB"/>
          <p:cNvSpPr txBox="1">
            <a:spLocks noGrp="1"/>
          </p:cNvSpPr>
          <p:nvPr>
            <p:ph type="body" idx="1"/>
          </p:nvPr>
        </p:nvSpPr>
        <p:spPr>
          <a:prstGeom prst="rect">
            <a:avLst/>
          </a:prstGeom>
        </p:spPr>
        <p:txBody>
          <a:bodyPr/>
          <a:lstStyle/>
          <a:p>
            <a:r>
              <a:t>Open source project: PrestoDB</a:t>
            </a:r>
          </a:p>
        </p:txBody>
      </p:sp>
      <p:pic>
        <p:nvPicPr>
          <p:cNvPr id="92" name="Image" descr="Image"/>
          <p:cNvPicPr>
            <a:picLocks noChangeAspect="1"/>
          </p:cNvPicPr>
          <p:nvPr/>
        </p:nvPicPr>
        <p:blipFill>
          <a:blip r:embed="rId3"/>
          <a:stretch>
            <a:fillRect/>
          </a:stretch>
        </p:blipFill>
        <p:spPr>
          <a:xfrm>
            <a:off x="9913929" y="1692"/>
            <a:ext cx="16751953" cy="16085681"/>
          </a:xfrm>
          <a:prstGeom prst="rect">
            <a:avLst/>
          </a:prstGeom>
          <a:ln w="12700">
            <a:miter lim="400000"/>
          </a:ln>
        </p:spPr>
      </p:pic>
      <p:sp>
        <p:nvSpPr>
          <p:cNvPr id="93"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260</TotalTime>
  <Words>8301</Words>
  <Application>Microsoft Office PowerPoint</Application>
  <PresentationFormat>Custom</PresentationFormat>
  <Paragraphs>518</Paragraphs>
  <Slides>54</Slides>
  <Notes>47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54</vt:i4>
      </vt:variant>
    </vt:vector>
  </HeadingPairs>
  <TitlesOfParts>
    <vt:vector size="66" baseType="lpstr">
      <vt:lpstr>Arial</vt:lpstr>
      <vt:lpstr>Calibri</vt:lpstr>
      <vt:lpstr>Courier</vt:lpstr>
      <vt:lpstr>Helvetica</vt:lpstr>
      <vt:lpstr>Helvetica Light</vt:lpstr>
      <vt:lpstr>Helvetica Neue</vt:lpstr>
      <vt:lpstr>Helvetica Neue Medium</vt:lpstr>
      <vt:lpstr>Ink Free</vt:lpstr>
      <vt:lpstr>Slack-Lato</vt:lpstr>
      <vt:lpstr>Times Roman</vt:lpstr>
      <vt:lpstr>Verdana</vt:lpstr>
      <vt:lpstr>Office Theme</vt:lpstr>
      <vt:lpstr>CS 4530 Software Engineering  Module 14: Continuous Development Processes</vt:lpstr>
      <vt:lpstr>Learning objectives for this lesson</vt:lpstr>
      <vt:lpstr>Continuous Development</vt:lpstr>
      <vt:lpstr>Agile values fast quality feedback loops</vt:lpstr>
      <vt:lpstr>Continuous Integration</vt:lpstr>
      <vt:lpstr>Continuous Integration</vt:lpstr>
      <vt:lpstr>CI is a software pipeline</vt:lpstr>
      <vt:lpstr>CI in practice</vt:lpstr>
      <vt:lpstr>Example CI Pipeline</vt:lpstr>
      <vt:lpstr>Example CI Pipeline - TravisCI</vt:lpstr>
      <vt:lpstr>CI In Practice: autograder</vt:lpstr>
      <vt:lpstr>Attributes of effective CI processes</vt:lpstr>
      <vt:lpstr>How do we apply continuous integration?</vt:lpstr>
      <vt:lpstr>Use scalable cloud resources for CI</vt:lpstr>
      <vt:lpstr>CI Pipelines automate performance testing</vt:lpstr>
      <vt:lpstr>CI Pipelines automate benchmarking</vt:lpstr>
      <vt:lpstr>CI in practice</vt:lpstr>
      <vt:lpstr>Cost to fix a defect over time</vt:lpstr>
      <vt:lpstr>Code review should be a formal process</vt:lpstr>
      <vt:lpstr>Self-review is no substitute for peer review</vt:lpstr>
      <vt:lpstr>Code Reviews Descend from Code Inspection</vt:lpstr>
      <vt:lpstr>Why should we perform code review?</vt:lpstr>
      <vt:lpstr>Many stakeholders can benefit from code review</vt:lpstr>
      <vt:lpstr>Code reviews have many benefits</vt:lpstr>
      <vt:lpstr>Code review: How they do it at Google</vt:lpstr>
      <vt:lpstr>Code review: example on pull request</vt:lpstr>
      <vt:lpstr>Code review checklist</vt:lpstr>
      <vt:lpstr>Code Reviews and Programmer’s Ego</vt:lpstr>
      <vt:lpstr>Cost to fix a defect over time</vt:lpstr>
      <vt:lpstr>Case study of a failed deployment</vt:lpstr>
      <vt:lpstr>What could Knight capital have done better?</vt:lpstr>
      <vt:lpstr>Deployment Philosophy: Instagram </vt:lpstr>
      <vt:lpstr>Continuous Delivery</vt:lpstr>
      <vt:lpstr>Staging environments</vt:lpstr>
      <vt:lpstr>Test-Stage-Production</vt:lpstr>
      <vt:lpstr>A/B Deployments with Canaries</vt:lpstr>
      <vt:lpstr>Operations Responsibility </vt:lpstr>
      <vt:lpstr>Release Pipelines</vt:lpstr>
      <vt:lpstr>Deployment Example: Facebook.com</vt:lpstr>
      <vt:lpstr>Deployment Example</vt:lpstr>
      <vt:lpstr>Deployment Example</vt:lpstr>
      <vt:lpstr>Monitoring</vt:lpstr>
      <vt:lpstr>Monitoring services aggregate system status</vt:lpstr>
      <vt:lpstr>Monitoring dashboards help gather insights</vt:lpstr>
      <vt:lpstr>Monitoring services take automated actions</vt:lpstr>
      <vt:lpstr>Monitoring services take automated actions</vt:lpstr>
      <vt:lpstr>Usability testing in continuous development</vt:lpstr>
      <vt:lpstr>Usability testing in continuous development</vt:lpstr>
      <vt:lpstr>Usability testing in continuous development</vt:lpstr>
      <vt:lpstr>Usability testing in continuous development</vt:lpstr>
      <vt:lpstr>Usability testing in continuous development</vt:lpstr>
      <vt:lpstr>Beware of Metrics</vt:lpstr>
      <vt:lpstr>What could Knight capital have done better?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Bhutta, Adeel</cp:lastModifiedBy>
  <cp:revision>2</cp:revision>
  <dcterms:modified xsi:type="dcterms:W3CDTF">2023-10-10T20:08:44Z</dcterms:modified>
</cp:coreProperties>
</file>